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71" r:id="rId4"/>
    <p:sldId id="272" r:id="rId5"/>
    <p:sldId id="265" r:id="rId6"/>
    <p:sldId id="264" r:id="rId7"/>
    <p:sldId id="273" r:id="rId8"/>
    <p:sldId id="266" r:id="rId9"/>
    <p:sldId id="267" r:id="rId10"/>
    <p:sldId id="269" r:id="rId11"/>
    <p:sldId id="270" r:id="rId12"/>
    <p:sldId id="256" r:id="rId13"/>
    <p:sldId id="283" r:id="rId14"/>
    <p:sldId id="284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6" r:id="rId25"/>
    <p:sldId id="285" r:id="rId26"/>
    <p:sldId id="291" r:id="rId27"/>
    <p:sldId id="292" r:id="rId28"/>
    <p:sldId id="287" r:id="rId29"/>
    <p:sldId id="288" r:id="rId30"/>
    <p:sldId id="289" r:id="rId31"/>
    <p:sldId id="290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0200"/>
            <a:ext cx="10515600" cy="2133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>
                <a:latin typeface="VANAVIL-Avvaiyar" pitchFamily="2" charset="0"/>
              </a:rPr>
              <a:t>fâj</a:t>
            </a:r>
            <a:r>
              <a:rPr lang="en-US" sz="4000" b="1" dirty="0">
                <a:latin typeface="VANAVIL-Avvaiyar" pitchFamily="2" charset="0"/>
              </a:rPr>
              <a:t>¥ </a:t>
            </a:r>
            <a:r>
              <a:rPr lang="en-US" sz="4000" b="1" dirty="0" err="1">
                <a:latin typeface="VANAVIL-Avvaiyar" pitchFamily="2" charset="0"/>
              </a:rPr>
              <a:t>ghl¤Â‰fhd</a:t>
            </a:r>
            <a:r>
              <a:rPr lang="en-US" sz="4000" b="1" dirty="0">
                <a:latin typeface="VANAVIL-Avvaiyar" pitchFamily="2" charset="0"/>
              </a:rPr>
              <a:t> </a:t>
            </a:r>
            <a:r>
              <a:rPr lang="en-US" sz="4000" b="1" dirty="0" err="1">
                <a:latin typeface="VANAVIL-Avvaiyar" pitchFamily="2" charset="0"/>
              </a:rPr>
              <a:t>f‰wš</a:t>
            </a:r>
            <a:r>
              <a:rPr lang="en-US" sz="4000" b="1" dirty="0">
                <a:latin typeface="VANAVIL-Avvaiyar" pitchFamily="2" charset="0"/>
              </a:rPr>
              <a:t> </a:t>
            </a:r>
            <a:r>
              <a:rPr lang="en-US" sz="4000" b="1" dirty="0" err="1">
                <a:latin typeface="VANAVIL-Avvaiyar" pitchFamily="2" charset="0"/>
              </a:rPr>
              <a:t>éisÎfŸ</a:t>
            </a:r>
            <a:r>
              <a:rPr lang="en-US" sz="4000" b="1" dirty="0">
                <a:latin typeface="VANAVIL-Avvaiyar" pitchFamily="2" charset="0"/>
              </a:rPr>
              <a:t> </a:t>
            </a:r>
            <a:r>
              <a:rPr lang="en-US" sz="4000" dirty="0">
                <a:latin typeface="VANAVIL-Avvaiyar" pitchFamily="2" charset="0"/>
              </a:rPr>
              <a:t/>
            </a:r>
            <a:br>
              <a:rPr lang="en-US" sz="4000" dirty="0">
                <a:latin typeface="VANAVIL-Avvaiyar" pitchFamily="2" charset="0"/>
              </a:rPr>
            </a:br>
            <a:r>
              <a:rPr lang="ta-IN" sz="3200" dirty="0"/>
              <a:t>உயர்</a:t>
            </a:r>
            <a:r>
              <a:rPr lang="ta-IN" sz="4000" dirty="0"/>
              <a:t> </a:t>
            </a:r>
            <a:r>
              <a:rPr lang="en-US" sz="4000" b="1" dirty="0" err="1" smtClean="0">
                <a:latin typeface="VANAVIL-Avvaiyar" pitchFamily="2" charset="0"/>
              </a:rPr>
              <a:t>bjhl¡f</a:t>
            </a:r>
            <a:r>
              <a:rPr lang="en-US" sz="4000" b="1" dirty="0" smtClean="0">
                <a:latin typeface="VANAVIL-Avvaiyar" pitchFamily="2" charset="0"/>
              </a:rPr>
              <a:t> </a:t>
            </a:r>
            <a:r>
              <a:rPr lang="en-US" sz="4000" b="1" dirty="0" err="1" smtClean="0">
                <a:latin typeface="VANAVIL-Avvaiyar" pitchFamily="2" charset="0"/>
              </a:rPr>
              <a:t>ãiy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405511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457200"/>
            <a:ext cx="10287000" cy="58674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err="1" smtClean="0">
                <a:latin typeface="Bamini" pitchFamily="2" charset="0"/>
              </a:rPr>
              <a:t>fzpj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Ghpjy</a:t>
            </a:r>
            <a:r>
              <a:rPr lang="en-US" b="1" dirty="0">
                <a:latin typeface="Bamini" pitchFamily="2" charset="0"/>
              </a:rPr>
              <a:t>;</a:t>
            </a:r>
            <a:endParaRPr lang="en-US" dirty="0">
              <a:latin typeface="Bamini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err="1" smtClean="0">
                <a:latin typeface="Bamini" pitchFamily="2" charset="0"/>
              </a:rPr>
              <a:t>fzpj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Ghpjy</a:t>
            </a:r>
            <a:r>
              <a:rPr lang="en-US" b="1" dirty="0">
                <a:latin typeface="Bamini" pitchFamily="2" charset="0"/>
              </a:rPr>
              <a:t>;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vd;gJ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Foe;ijfspd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fzpj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Kjph;tpw;Nfw;g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xt;nthU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fzpj</a:t>
            </a:r>
            <a:r>
              <a:rPr lang="en-US" dirty="0">
                <a:latin typeface="Bamini" pitchFamily="2" charset="0"/>
              </a:rPr>
              <a:t> $</a:t>
            </a:r>
            <a:r>
              <a:rPr lang="en-US" dirty="0" err="1">
                <a:latin typeface="Bamini" pitchFamily="2" charset="0"/>
              </a:rPr>
              <a:t>w;Wk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rhpah</a:t>
            </a:r>
            <a:r>
              <a:rPr lang="en-US" dirty="0">
                <a:latin typeface="Bamini" pitchFamily="2" charset="0"/>
              </a:rPr>
              <a:t>&gt; </a:t>
            </a:r>
            <a:r>
              <a:rPr lang="en-US" dirty="0" err="1">
                <a:latin typeface="Bamini" pitchFamily="2" charset="0"/>
              </a:rPr>
              <a:t>jtwh</a:t>
            </a:r>
            <a:r>
              <a:rPr lang="en-US" dirty="0">
                <a:latin typeface="Bamini" pitchFamily="2" charset="0"/>
              </a:rPr>
              <a:t>&gt; </a:t>
            </a:r>
            <a:r>
              <a:rPr lang="en-US" dirty="0" err="1">
                <a:latin typeface="Bamini" pitchFamily="2" charset="0"/>
              </a:rPr>
              <a:t>fzpj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R+j;jpuq;fs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vt;thW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ngwg;gLfpd;wd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vd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Muha;tjhFk</a:t>
            </a:r>
            <a:r>
              <a:rPr lang="en-US" dirty="0">
                <a:latin typeface="Bamini" pitchFamily="2" charset="0"/>
              </a:rPr>
              <a:t>;.  </a:t>
            </a:r>
            <a:r>
              <a:rPr lang="en-US" dirty="0" err="1">
                <a:latin typeface="Bamini" pitchFamily="2" charset="0"/>
              </a:rPr>
              <a:t>Ghpjy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vd;gJ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xd;iw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Nehf;fp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nray;gl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itg;gjhFk</a:t>
            </a:r>
            <a:r>
              <a:rPr lang="en-US" dirty="0">
                <a:latin typeface="Bamini" pitchFamily="2" charset="0"/>
              </a:rPr>
              <a:t>;.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latin typeface="Bamini" pitchFamily="2" charset="0"/>
              </a:rPr>
              <a:t>xU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Fwpg;gpl;l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mwptpypUe;J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nghJikg;gLj;j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cjTtNj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cz;ikahd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Ghpjy</a:t>
            </a:r>
            <a:r>
              <a:rPr lang="en-US" b="1" dirty="0">
                <a:latin typeface="Bamini" pitchFamily="2" charset="0"/>
              </a:rPr>
              <a:t>;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vdyhk</a:t>
            </a:r>
            <a:r>
              <a:rPr lang="en-US" dirty="0" smtClean="0">
                <a:latin typeface="Bamini" pitchFamily="2" charset="0"/>
              </a:rPr>
              <a:t>;.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 smtClean="0">
                <a:latin typeface="Bamini" pitchFamily="2" charset="0"/>
              </a:rPr>
              <a:t>fzpj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fUj;J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Ghpjypd</a:t>
            </a:r>
            <a:r>
              <a:rPr lang="en-US" b="1" dirty="0">
                <a:latin typeface="Bamini" pitchFamily="2" charset="0"/>
              </a:rPr>
              <a:t>; ,U J}</a:t>
            </a:r>
            <a:r>
              <a:rPr lang="en-US" b="1" dirty="0" err="1">
                <a:latin typeface="Bamini" pitchFamily="2" charset="0"/>
              </a:rPr>
              <a:t>z;fs</a:t>
            </a:r>
            <a:r>
              <a:rPr lang="en-US" b="1" dirty="0">
                <a:latin typeface="Bamini" pitchFamily="2" charset="0"/>
              </a:rPr>
              <a:t>;:</a:t>
            </a:r>
            <a:endParaRPr lang="en-US" dirty="0">
              <a:latin typeface="Bamini" pitchFamily="2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Bamini" pitchFamily="2" charset="0"/>
              </a:rPr>
              <a:t>1.	</a:t>
            </a:r>
            <a:r>
              <a:rPr lang="en-US" b="1" dirty="0" err="1">
                <a:latin typeface="Bamini" pitchFamily="2" charset="0"/>
              </a:rPr>
              <a:t>fUj;J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mwpT</a:t>
            </a:r>
            <a:r>
              <a:rPr lang="en-US" b="1" dirty="0">
                <a:latin typeface="Bamini" pitchFamily="2" charset="0"/>
              </a:rPr>
              <a:t> 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Factual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r>
              <a:rPr lang="en-US" b="1" dirty="0">
                <a:latin typeface="Bamini" pitchFamily="2" charset="0"/>
              </a:rPr>
              <a:t>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>
                <a:latin typeface="Bamini" pitchFamily="2" charset="0"/>
              </a:rPr>
              <a:t>2.	</a:t>
            </a:r>
            <a:r>
              <a:rPr lang="en-US" b="1" dirty="0" err="1">
                <a:latin typeface="Bamini" pitchFamily="2" charset="0"/>
              </a:rPr>
              <a:t>nray;Kiw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jpwdwpT</a:t>
            </a:r>
            <a:r>
              <a:rPr lang="en-US" b="1" dirty="0">
                <a:latin typeface="Bamini" pitchFamily="2" charset="0"/>
              </a:rPr>
              <a:t>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Procedural Skill</a:t>
            </a:r>
            <a:r>
              <a:rPr lang="en-US" b="1" dirty="0">
                <a:latin typeface="Bamini" pitchFamily="2" charset="0"/>
              </a:rPr>
              <a:t>)</a:t>
            </a:r>
          </a:p>
          <a:p>
            <a:endParaRPr lang="en-US" dirty="0">
              <a:latin typeface="Bamini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1792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10515600" cy="6172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latin typeface="Bamini" pitchFamily="2" charset="0"/>
              </a:rPr>
              <a:t>fUj;J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mwpthdJ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xU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tiuaiwahfNth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my;yJ</a:t>
            </a:r>
            <a:r>
              <a:rPr lang="en-US" dirty="0">
                <a:latin typeface="Bamini" pitchFamily="2" charset="0"/>
              </a:rPr>
              <a:t> $</a:t>
            </a:r>
            <a:r>
              <a:rPr lang="en-US" dirty="0" err="1">
                <a:latin typeface="Bamini" pitchFamily="2" charset="0"/>
              </a:rPr>
              <a:t>w;whfNth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my;yJ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Njw;wkhfNth</a:t>
            </a:r>
            <a:r>
              <a:rPr lang="en-US" dirty="0">
                <a:latin typeface="Bamini" pitchFamily="2" charset="0"/>
              </a:rPr>
              <a:t> Mf ,</a:t>
            </a:r>
            <a:r>
              <a:rPr lang="en-US" dirty="0" err="1">
                <a:latin typeface="Bamini" pitchFamily="2" charset="0"/>
              </a:rPr>
              <a:t>Uf;fyhk</a:t>
            </a:r>
            <a:r>
              <a:rPr lang="en-US" dirty="0">
                <a:latin typeface="Bamini" pitchFamily="2" charset="0"/>
              </a:rPr>
              <a:t>;. </a:t>
            </a:r>
            <a:r>
              <a:rPr lang="en-US" dirty="0" err="1" smtClean="0">
                <a:latin typeface="Bamini" pitchFamily="2" charset="0"/>
              </a:rPr>
              <a:t>mjid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Bamini" pitchFamily="2" charset="0"/>
              </a:rPr>
              <a:t>vLj;Jf;fhl;Lfs</a:t>
            </a:r>
            <a:r>
              <a:rPr lang="en-US" b="1" dirty="0" smtClean="0">
                <a:solidFill>
                  <a:srgbClr val="0070C0"/>
                </a:solidFill>
                <a:latin typeface="Bamini" pitchFamily="2" charset="0"/>
              </a:rPr>
              <a:t>;&gt; </a:t>
            </a:r>
            <a:r>
              <a:rPr lang="en-US" b="1" dirty="0" err="1" smtClean="0">
                <a:solidFill>
                  <a:srgbClr val="0070C0"/>
                </a:solidFill>
                <a:latin typeface="Bamini" pitchFamily="2" charset="0"/>
              </a:rPr>
              <a:t>njhlh;Gfs</a:t>
            </a:r>
            <a:r>
              <a:rPr lang="en-US" b="1" dirty="0" smtClean="0">
                <a:solidFill>
                  <a:srgbClr val="0070C0"/>
                </a:solidFill>
                <a:latin typeface="Bamini" pitchFamily="2" charset="0"/>
              </a:rPr>
              <a:t>;&gt; </a:t>
            </a:r>
            <a:r>
              <a:rPr lang="en-US" b="1" dirty="0" err="1" smtClean="0">
                <a:solidFill>
                  <a:srgbClr val="0070C0"/>
                </a:solidFill>
                <a:latin typeface="Bamini" pitchFamily="2" charset="0"/>
              </a:rPr>
              <a:t>epfo;Tfs</a:t>
            </a:r>
            <a:r>
              <a:rPr lang="en-US" b="1" dirty="0" smtClean="0">
                <a:solidFill>
                  <a:srgbClr val="0070C0"/>
                </a:solidFill>
                <a:latin typeface="Bamini" pitchFamily="2" charset="0"/>
              </a:rPr>
              <a:t>;</a:t>
            </a:r>
            <a:r>
              <a:rPr lang="en-US" dirty="0" smtClean="0">
                <a:latin typeface="Bamini" pitchFamily="2" charset="0"/>
              </a:rPr>
              <a:t> %</a:t>
            </a:r>
            <a:r>
              <a:rPr lang="en-US" dirty="0" err="1" smtClean="0">
                <a:latin typeface="Bamini" pitchFamily="2" charset="0"/>
              </a:rPr>
              <a:t>yk</a:t>
            </a:r>
            <a:r>
              <a:rPr lang="en-US" dirty="0" smtClean="0">
                <a:latin typeface="Bamini" pitchFamily="2" charset="0"/>
              </a:rPr>
              <a:t>; </a:t>
            </a:r>
            <a:r>
              <a:rPr lang="en-US" dirty="0" err="1" smtClean="0">
                <a:latin typeface="Bamini" pitchFamily="2" charset="0"/>
              </a:rPr>
              <a:t>KOikahf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 smtClean="0">
                <a:latin typeface="Bamini" pitchFamily="2" charset="0"/>
              </a:rPr>
              <a:t>Ghpe;J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 smtClean="0">
                <a:latin typeface="Bamini" pitchFamily="2" charset="0"/>
              </a:rPr>
              <a:t>nfhs;Sk</a:t>
            </a:r>
            <a:r>
              <a:rPr lang="en-US" dirty="0" smtClean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tha;g;Gfs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mspf;fg;gl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Ntz;Lk</a:t>
            </a:r>
            <a:r>
              <a:rPr lang="en-US" dirty="0" smtClean="0">
                <a:latin typeface="Bamini" pitchFamily="2" charset="0"/>
              </a:rPr>
              <a:t>;.</a:t>
            </a:r>
            <a:endParaRPr lang="en-US" dirty="0">
              <a:latin typeface="Bamini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Bamini" pitchFamily="2" charset="0"/>
              </a:rPr>
              <a:t> 	</a:t>
            </a:r>
            <a:r>
              <a:rPr lang="en-US" b="1" dirty="0" err="1">
                <a:latin typeface="Bamini" pitchFamily="2" charset="0"/>
              </a:rPr>
              <a:t>nray;Kiw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mwpthdJ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fUj;J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Ghpjiy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Vw;gLj;j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Ntz;ba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mtrpakpy;iy</a:t>
            </a:r>
            <a:r>
              <a:rPr lang="en-US" dirty="0">
                <a:latin typeface="Bamini" pitchFamily="2" charset="0"/>
              </a:rPr>
              <a:t>.  </a:t>
            </a:r>
            <a:r>
              <a:rPr lang="en-US" dirty="0" err="1">
                <a:latin typeface="Bamini" pitchFamily="2" charset="0"/>
              </a:rPr>
              <a:t>vLj;Jf;fhl;lhf</a:t>
            </a:r>
            <a:r>
              <a:rPr lang="en-US" dirty="0">
                <a:latin typeface="Bamini" pitchFamily="2" charset="0"/>
              </a:rPr>
              <a:t>&gt; 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Bamini" pitchFamily="2" charset="0"/>
              </a:rPr>
              <a:t>2 </a:t>
            </a:r>
            <a:r>
              <a:rPr lang="en-US" dirty="0" err="1">
                <a:latin typeface="Bamini" pitchFamily="2" charset="0"/>
              </a:rPr>
              <a:t>vd;w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tFj;jy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nraiy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mwpe;J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tpil</a:t>
            </a:r>
            <a:r>
              <a:rPr lang="en-US" dirty="0">
                <a:latin typeface="Bamini" pitchFamily="2" charset="0"/>
              </a:rPr>
              <a:t> 3 </a:t>
            </a:r>
            <a:r>
              <a:rPr lang="en-US" dirty="0" err="1">
                <a:latin typeface="Bamini" pitchFamily="2" charset="0"/>
              </a:rPr>
              <a:t>vdf</a:t>
            </a:r>
            <a:r>
              <a:rPr lang="en-US" dirty="0" smtClean="0">
                <a:latin typeface="Bamini" pitchFamily="2" charset="0"/>
              </a:rPr>
              <a:t>;$</a:t>
            </a:r>
            <a:r>
              <a:rPr lang="en-US" dirty="0">
                <a:latin typeface="Bamini" pitchFamily="2" charset="0"/>
              </a:rPr>
              <a:t>Wk; </a:t>
            </a:r>
            <a:r>
              <a:rPr lang="en-US" dirty="0" err="1">
                <a:latin typeface="Bamini" pitchFamily="2" charset="0"/>
              </a:rPr>
              <a:t>Foe;ij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Ghpe;J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nfhz;L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jhd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gjpyspf;fpwhd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vd;gjpy;iy</a:t>
            </a:r>
            <a:r>
              <a:rPr lang="en-US" dirty="0">
                <a:latin typeface="Bamini" pitchFamily="2" charset="0"/>
              </a:rPr>
              <a:t>.  </a:t>
            </a:r>
            <a:endParaRPr lang="ta-IN" dirty="0" smtClean="0">
              <a:latin typeface="Bamini" pitchFamily="2" charset="0"/>
            </a:endParaRPr>
          </a:p>
          <a:p>
            <a:pPr marL="0" indent="0">
              <a:lnSpc>
                <a:spcPct val="150000"/>
              </a:lnSpc>
            </a:pPr>
            <a:r>
              <a:rPr lang="en-US" dirty="0" err="1" smtClean="0">
                <a:latin typeface="Bamini" pitchFamily="2" charset="0"/>
              </a:rPr>
              <a:t>fUj;J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Ghpjy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kw;Wk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nray;Kiw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jpwd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Mfpa</a:t>
            </a:r>
            <a:r>
              <a:rPr lang="en-US" dirty="0">
                <a:latin typeface="Bamini" pitchFamily="2" charset="0"/>
              </a:rPr>
              <a:t> ,</a:t>
            </a:r>
            <a:r>
              <a:rPr lang="en-US" dirty="0" err="1">
                <a:latin typeface="Bamini" pitchFamily="2" charset="0"/>
              </a:rPr>
              <a:t>uz;LNk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mtrpakhdjhFk</a:t>
            </a:r>
            <a:r>
              <a:rPr lang="en-US" dirty="0">
                <a:latin typeface="Bamini" pitchFamily="2" charset="0"/>
              </a:rPr>
              <a:t>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2543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533399"/>
          </a:xfrm>
        </p:spPr>
        <p:txBody>
          <a:bodyPr>
            <a:normAutofit/>
          </a:bodyPr>
          <a:lstStyle/>
          <a:p>
            <a:pPr algn="ctr"/>
            <a:r>
              <a:rPr lang="ta-IN" sz="2800" b="1" dirty="0" smtClean="0"/>
              <a:t>ஏன் இந்த பயிற்சி?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9906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VANAVIL-Alayarasi"/>
              </a:rPr>
              <a:t> </a:t>
            </a:r>
            <a:r>
              <a:rPr lang="en-US" dirty="0" smtClean="0">
                <a:latin typeface="VANAVIL-Alayarasi"/>
              </a:rPr>
              <a:t>F</a:t>
            </a:r>
            <a:r>
              <a:rPr lang="en-US" dirty="0">
                <a:latin typeface="VANAVIL-Alayarasi"/>
              </a:rPr>
              <a:t>¿¥</a:t>
            </a:r>
            <a:r>
              <a:rPr lang="en-US" dirty="0" err="1">
                <a:latin typeface="VANAVIL-Alayarasi"/>
              </a:rPr>
              <a:t>Ãl¤j¡f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Ka‰Áfis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vL¤J</a:t>
            </a:r>
            <a:r>
              <a:rPr lang="en-US" dirty="0">
                <a:latin typeface="VANAVIL-Alayarasi"/>
              </a:rPr>
              <a:t>« </a:t>
            </a:r>
            <a:r>
              <a:rPr lang="en-US" dirty="0" err="1">
                <a:latin typeface="VANAVIL-Alayarasi"/>
              </a:rPr>
              <a:t>vÂ®gh</a:t>
            </a:r>
            <a:r>
              <a:rPr lang="en-US" dirty="0">
                <a:latin typeface="VANAVIL-Alayarasi"/>
              </a:rPr>
              <a:t>®¤j </a:t>
            </a:r>
            <a:r>
              <a:rPr lang="en-US" dirty="0" err="1">
                <a:latin typeface="VANAVIL-Alayarasi"/>
              </a:rPr>
              <a:t>f‰wš</a:t>
            </a:r>
            <a:r>
              <a:rPr lang="en-US" dirty="0">
                <a:latin typeface="VANAVIL-Alayarasi"/>
              </a:rPr>
              <a:t> </a:t>
            </a:r>
            <a:r>
              <a:rPr lang="en-US" sz="2600" b="1" dirty="0" err="1" smtClean="0">
                <a:latin typeface="VANAVIL-Alayarasi"/>
              </a:rPr>
              <a:t>éisÎfŸ</a:t>
            </a:r>
            <a:r>
              <a:rPr lang="ta-IN" sz="2600" b="1" dirty="0" smtClean="0">
                <a:latin typeface="VANAVIL-Alayarasi"/>
              </a:rPr>
              <a:t> </a:t>
            </a:r>
            <a:r>
              <a:rPr lang="en-US" dirty="0" err="1" smtClean="0">
                <a:latin typeface="VANAVIL-Alayarasi"/>
              </a:rPr>
              <a:t>miltÂš</a:t>
            </a:r>
            <a:r>
              <a:rPr lang="en-US" dirty="0" smtClean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nj¡f</a:t>
            </a:r>
            <a:r>
              <a:rPr lang="en-US" dirty="0">
                <a:latin typeface="VANAVIL-Alayarasi"/>
              </a:rPr>
              <a:t>« 	</a:t>
            </a:r>
            <a:endParaRPr lang="ta-IN" dirty="0" smtClean="0">
              <a:latin typeface="VANAVIL-Alayarasi"/>
            </a:endParaRPr>
          </a:p>
          <a:p>
            <a:pPr algn="just">
              <a:lnSpc>
                <a:spcPct val="150000"/>
              </a:lnSpc>
            </a:pPr>
            <a:r>
              <a:rPr lang="en-US" dirty="0" err="1">
                <a:latin typeface="VANAVIL-Alayarasi"/>
              </a:rPr>
              <a:t>milant©oa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Ïy¡Ffis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fšé¤Jiw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rh</a:t>
            </a:r>
            <a:r>
              <a:rPr lang="en-US" dirty="0">
                <a:latin typeface="VANAVIL-Alayarasi"/>
              </a:rPr>
              <a:t>®ª</a:t>
            </a:r>
            <a:r>
              <a:rPr lang="en-US" dirty="0" err="1">
                <a:latin typeface="VANAVIL-Alayarasi"/>
              </a:rPr>
              <a:t>jt®fŸ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òçªJ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 smtClean="0">
                <a:latin typeface="VANAVIL-Alayarasi"/>
              </a:rPr>
              <a:t>bfhŸs</a:t>
            </a:r>
            <a:endParaRPr lang="en-US" dirty="0" smtClean="0">
              <a:latin typeface="VANAVIL-Alayarasi"/>
            </a:endParaRPr>
          </a:p>
          <a:p>
            <a:pPr algn="just">
              <a:lnSpc>
                <a:spcPct val="150000"/>
              </a:lnSpc>
            </a:pPr>
            <a:r>
              <a:rPr lang="en-US" dirty="0" err="1">
                <a:latin typeface="VANAVIL-Alayarasi"/>
              </a:rPr>
              <a:t>f‰wš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éisé</a:t>
            </a:r>
            <a:r>
              <a:rPr lang="en-US" dirty="0">
                <a:latin typeface="VANAVIL-Alayarasi"/>
              </a:rPr>
              <a:t>‹ </a:t>
            </a:r>
            <a:r>
              <a:rPr lang="en-US" dirty="0" err="1">
                <a:latin typeface="VANAVIL-Alayarasi"/>
              </a:rPr>
              <a:t>gadhdJ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 smtClean="0">
                <a:latin typeface="VANAVIL-Alayarasi"/>
              </a:rPr>
              <a:t>f‰wšKiw</a:t>
            </a:r>
            <a:r>
              <a:rPr lang="en-US" dirty="0" smtClean="0">
                <a:latin typeface="VANAVIL-Alayarasi"/>
              </a:rPr>
              <a:t> </a:t>
            </a:r>
            <a:r>
              <a:rPr lang="en-US" dirty="0" err="1">
                <a:latin typeface="VANAVIL-Alayarasi"/>
              </a:rPr>
              <a:t>òçjè</a:t>
            </a:r>
            <a:r>
              <a:rPr lang="en-US" dirty="0">
                <a:latin typeface="VANAVIL-Alayarasi"/>
              </a:rPr>
              <a:t>‹¿ FU£L </a:t>
            </a:r>
            <a:r>
              <a:rPr lang="en-US" dirty="0" err="1">
                <a:latin typeface="VANAVIL-Alayarasi"/>
              </a:rPr>
              <a:t>kd¥ghl¤Âš</a:t>
            </a:r>
            <a:r>
              <a:rPr lang="en-US" dirty="0">
                <a:latin typeface="VANAVIL-Alayarasi"/>
              </a:rPr>
              <a:t> </a:t>
            </a:r>
            <a:r>
              <a:rPr lang="en-US" dirty="0" err="1" smtClean="0">
                <a:latin typeface="VANAVIL-Alayarasi"/>
              </a:rPr>
              <a:t>ãfœªÂU¥gij</a:t>
            </a:r>
            <a:r>
              <a:rPr lang="en-US" dirty="0" smtClean="0">
                <a:latin typeface="VANAVIL-Alayarasi"/>
              </a:rPr>
              <a:t> </a:t>
            </a:r>
            <a:r>
              <a:rPr lang="ta-IN" sz="2100" b="1" dirty="0" smtClean="0">
                <a:latin typeface="VANAVIL-Alayarasi"/>
              </a:rPr>
              <a:t>தவிர்க்க</a:t>
            </a:r>
          </a:p>
          <a:p>
            <a:pPr algn="just">
              <a:lnSpc>
                <a:spcPct val="150000"/>
              </a:lnSpc>
            </a:pPr>
            <a:r>
              <a:rPr lang="en-US" sz="2900" dirty="0" err="1">
                <a:latin typeface="VANAVIL-Alayarasi"/>
              </a:rPr>
              <a:t>fâjghl¤ij</a:t>
            </a:r>
            <a:r>
              <a:rPr lang="en-US" sz="2900" dirty="0">
                <a:latin typeface="VANAVIL-Alayarasi"/>
              </a:rPr>
              <a:t> </a:t>
            </a:r>
            <a:r>
              <a:rPr lang="en-US" sz="2900" dirty="0" err="1">
                <a:latin typeface="VANAVIL-Alayarasi"/>
              </a:rPr>
              <a:t>bghW¤jk£oš</a:t>
            </a:r>
            <a:r>
              <a:rPr lang="en-US" sz="2900" dirty="0">
                <a:latin typeface="VANAVIL-Alayarasi"/>
              </a:rPr>
              <a:t>, </a:t>
            </a:r>
            <a:r>
              <a:rPr lang="en-US" sz="2900" dirty="0" err="1">
                <a:latin typeface="VANAVIL-Alayarasi"/>
              </a:rPr>
              <a:t>òçjè</a:t>
            </a:r>
            <a:r>
              <a:rPr lang="en-US" sz="2900" dirty="0" smtClean="0">
                <a:latin typeface="VANAVIL-Alayarasi"/>
              </a:rPr>
              <a:t>‹¿ </a:t>
            </a:r>
            <a:r>
              <a:rPr lang="en-US" sz="2900" dirty="0" err="1" smtClean="0">
                <a:latin typeface="VANAVIL-Alayarasi"/>
              </a:rPr>
              <a:t>ãidéš</a:t>
            </a:r>
            <a:r>
              <a:rPr lang="en-US" sz="2900" dirty="0" smtClean="0">
                <a:latin typeface="VANAVIL-Alayarasi"/>
              </a:rPr>
              <a:t> </a:t>
            </a:r>
            <a:r>
              <a:rPr lang="en-US" sz="2900" dirty="0" err="1">
                <a:latin typeface="VANAVIL-Alayarasi"/>
              </a:rPr>
              <a:t>it¤ÂU¤jš</a:t>
            </a:r>
            <a:r>
              <a:rPr lang="en-US" sz="2900" dirty="0">
                <a:latin typeface="VANAVIL-Alayarasi"/>
              </a:rPr>
              <a:t> </a:t>
            </a:r>
            <a:r>
              <a:rPr lang="en-US" sz="2900" dirty="0" err="1">
                <a:latin typeface="VANAVIL-Alayarasi"/>
              </a:rPr>
              <a:t>k‰W</a:t>
            </a:r>
            <a:r>
              <a:rPr lang="en-US" sz="2900" dirty="0">
                <a:latin typeface="VANAVIL-Alayarasi"/>
              </a:rPr>
              <a:t>« </a:t>
            </a:r>
            <a:r>
              <a:rPr lang="en-US" sz="2900" dirty="0" err="1">
                <a:latin typeface="VANAVIL-Alayarasi"/>
              </a:rPr>
              <a:t>têKiwfis</a:t>
            </a:r>
            <a:r>
              <a:rPr lang="en-US" sz="2900" dirty="0">
                <a:latin typeface="VANAVIL-Alayarasi"/>
              </a:rPr>
              <a:t> </a:t>
            </a:r>
            <a:r>
              <a:rPr lang="en-US" sz="2900" dirty="0" err="1">
                <a:latin typeface="VANAVIL-Alayarasi"/>
              </a:rPr>
              <a:t>òçªJ</a:t>
            </a:r>
            <a:r>
              <a:rPr lang="en-US" sz="2900" dirty="0">
                <a:latin typeface="VANAVIL-Alayarasi"/>
              </a:rPr>
              <a:t> </a:t>
            </a:r>
            <a:r>
              <a:rPr lang="en-US" sz="2900" dirty="0" err="1">
                <a:latin typeface="VANAVIL-Alayarasi"/>
              </a:rPr>
              <a:t>bfhŸshkèUªjhš</a:t>
            </a:r>
            <a:endParaRPr lang="en-US" sz="2900" b="1" dirty="0" smtClean="0">
              <a:latin typeface="VANAVIL-Alayarasi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b="1" dirty="0" smtClean="0">
              <a:latin typeface="VANAVIL-Avvaiyar" pitchFamily="2" charset="0"/>
            </a:endParaRPr>
          </a:p>
          <a:p>
            <a:pPr marL="0" indent="0">
              <a:buNone/>
            </a:pPr>
            <a:endParaRPr lang="en-US" dirty="0">
              <a:latin typeface="VANAVIL-Avvaiy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16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5475"/>
          </a:xfrm>
        </p:spPr>
        <p:txBody>
          <a:bodyPr>
            <a:noAutofit/>
          </a:bodyPr>
          <a:lstStyle/>
          <a:p>
            <a:pPr algn="ctr"/>
            <a:r>
              <a:rPr lang="ta-IN" sz="3200" b="1" dirty="0"/>
              <a:t>தேசிய திறனைடவு ஆய்வு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10972800" cy="5791200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70000"/>
              </a:lnSpc>
            </a:pPr>
            <a:r>
              <a:rPr lang="ta-IN" dirty="0"/>
              <a:t>தரமான கல்வியினைக் கொண்டு செல்லுவதில் இடர்பாட்டை </a:t>
            </a:r>
            <a:r>
              <a:rPr lang="ta-IN" dirty="0" smtClean="0"/>
              <a:t>களைய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ஒன்றை </a:t>
            </a:r>
            <a:r>
              <a:rPr lang="ta-IN" dirty="0"/>
              <a:t>காரண காரீயத்தோடு சிந்திக்க</a:t>
            </a:r>
            <a:r>
              <a:rPr lang="en-US" dirty="0"/>
              <a:t>, </a:t>
            </a:r>
            <a:r>
              <a:rPr lang="ta-IN" dirty="0"/>
              <a:t>பகுத்தாராய</a:t>
            </a:r>
            <a:r>
              <a:rPr lang="en-US" dirty="0"/>
              <a:t>, </a:t>
            </a:r>
            <a:r>
              <a:rPr lang="ta-IN" dirty="0"/>
              <a:t>கருத்தை வெளிப்படுத்த கூடிய அறிவு திறன் ஆகியவற்றை திறன்பட பெறவும் கையாளுதல் </a:t>
            </a:r>
            <a:r>
              <a:rPr lang="ta-IN" dirty="0" smtClean="0"/>
              <a:t>அவசியம்</a:t>
            </a:r>
          </a:p>
          <a:p>
            <a:pPr lvl="0" algn="just">
              <a:lnSpc>
                <a:spcPct val="170000"/>
              </a:lnSpc>
            </a:pPr>
            <a:r>
              <a:rPr lang="en-US" dirty="0" smtClean="0"/>
              <a:t> </a:t>
            </a:r>
            <a:r>
              <a:rPr lang="ta-IN" dirty="0"/>
              <a:t>பள்ளியில் மாணவர்கள் சேர்த்தல்</a:t>
            </a:r>
            <a:r>
              <a:rPr lang="en-US" dirty="0"/>
              <a:t>, </a:t>
            </a:r>
            <a:r>
              <a:rPr lang="ta-IN" dirty="0"/>
              <a:t>முடித்தல் தேவையானது</a:t>
            </a:r>
            <a:r>
              <a:rPr lang="en-US" dirty="0"/>
              <a:t>, </a:t>
            </a:r>
            <a:r>
              <a:rPr lang="ta-IN" dirty="0" smtClean="0"/>
              <a:t>போதுமானதன்று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குழந்தையிடம் </a:t>
            </a:r>
            <a:r>
              <a:rPr lang="ta-IN" dirty="0"/>
              <a:t>அறிவு</a:t>
            </a:r>
            <a:r>
              <a:rPr lang="en-US" dirty="0"/>
              <a:t>, </a:t>
            </a:r>
            <a:r>
              <a:rPr lang="ta-IN" dirty="0"/>
              <a:t>திறன்</a:t>
            </a:r>
            <a:r>
              <a:rPr lang="en-US" dirty="0"/>
              <a:t> (</a:t>
            </a:r>
            <a:r>
              <a:rPr lang="ta-IN" dirty="0"/>
              <a:t>ஆற்றல் அடைவு</a:t>
            </a:r>
            <a:r>
              <a:rPr lang="en-US" dirty="0"/>
              <a:t>) </a:t>
            </a:r>
            <a:r>
              <a:rPr lang="ta-IN" dirty="0"/>
              <a:t>மேம்படுத்துவதன் மூலம் வாழ்வாதாரத்தை உயர்த்தி கொள்ள வாய்ப்பளித்தல்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4154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>
            <a:normAutofit/>
          </a:bodyPr>
          <a:lstStyle/>
          <a:p>
            <a:pPr algn="ctr"/>
            <a:r>
              <a:rPr lang="ta-IN" sz="3200" b="1" dirty="0"/>
              <a:t>தேசிய </a:t>
            </a:r>
            <a:r>
              <a:rPr lang="ta-IN" sz="3200" b="1" dirty="0" smtClean="0"/>
              <a:t>திறனடைவு </a:t>
            </a:r>
            <a:r>
              <a:rPr lang="ta-IN" sz="3200" b="1" dirty="0"/>
              <a:t>ஆய்வு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66800"/>
            <a:ext cx="10210800" cy="5562600"/>
          </a:xfrm>
        </p:spPr>
        <p:txBody>
          <a:bodyPr>
            <a:normAutofit fontScale="77500" lnSpcReduction="20000"/>
          </a:bodyPr>
          <a:lstStyle/>
          <a:p>
            <a:pPr lvl="0" algn="just">
              <a:lnSpc>
                <a:spcPct val="170000"/>
              </a:lnSpc>
            </a:pPr>
            <a:r>
              <a:rPr lang="ta-IN" dirty="0"/>
              <a:t>கற்றல் நிலை/கற்றல் செயலை தொடர்ந்து அளத்தல்</a:t>
            </a:r>
            <a:r>
              <a:rPr lang="en-US" dirty="0"/>
              <a:t> </a:t>
            </a:r>
            <a:endParaRPr lang="en-US" dirty="0" smtClean="0"/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வகுப்பிற்கேற்ப</a:t>
            </a:r>
            <a:r>
              <a:rPr lang="en-US" dirty="0"/>
              <a:t>, </a:t>
            </a:r>
            <a:r>
              <a:rPr lang="ta-IN" dirty="0"/>
              <a:t>கலைத்திட்ட பாடப்பொருளுக்கேற்ப</a:t>
            </a:r>
            <a:r>
              <a:rPr lang="en-US" dirty="0"/>
              <a:t>, </a:t>
            </a:r>
            <a:r>
              <a:rPr lang="ta-IN" dirty="0"/>
              <a:t>ஆரோக்கியமான கல்வி அமைப்பதற்கான கற்றல் அடைவு ஆதாரத்தை வழங்குதல்</a:t>
            </a:r>
            <a:r>
              <a:rPr lang="en-US" dirty="0" smtClean="0"/>
              <a:t>.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இச்சோதனை </a:t>
            </a:r>
            <a:r>
              <a:rPr lang="ta-IN" dirty="0"/>
              <a:t>வகுப்பு</a:t>
            </a:r>
            <a:r>
              <a:rPr lang="en-US" dirty="0"/>
              <a:t>, </a:t>
            </a:r>
            <a:r>
              <a:rPr lang="ta-IN" dirty="0"/>
              <a:t>பாடத்தில் மாணவர்கள் தெரிந்திருக்க வேண்டியவைகள்</a:t>
            </a:r>
            <a:r>
              <a:rPr lang="en-US" dirty="0"/>
              <a:t>, </a:t>
            </a:r>
            <a:r>
              <a:rPr lang="ta-IN" dirty="0"/>
              <a:t>செய்ய வேண்டியவை கற்றலில் உள்ள மாற்றங்களை வகுப்பு வாரியாக தொடர்ந்து</a:t>
            </a:r>
            <a:r>
              <a:rPr lang="en-US" dirty="0"/>
              <a:t>  </a:t>
            </a:r>
            <a:r>
              <a:rPr lang="ta-IN" dirty="0"/>
              <a:t>கண்காணிப்பது</a:t>
            </a:r>
            <a:r>
              <a:rPr lang="en-US" dirty="0"/>
              <a:t>, </a:t>
            </a:r>
            <a:r>
              <a:rPr lang="ta-IN" dirty="0"/>
              <a:t>கற்றலுக்கு இடையூரான காரணிகளை களைவது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3785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>
            <a:normAutofit fontScale="90000"/>
          </a:bodyPr>
          <a:lstStyle/>
          <a:p>
            <a:r>
              <a:rPr lang="ta-IN" dirty="0" smtClean="0"/>
              <a:t/>
            </a:r>
            <a:br>
              <a:rPr lang="ta-IN" dirty="0" smtClean="0"/>
            </a:br>
            <a:r>
              <a:rPr lang="ta-IN" dirty="0" smtClean="0"/>
              <a:t>வகுப்பு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8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10287000" cy="54864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விகிதமுறு </a:t>
            </a:r>
            <a:r>
              <a:rPr lang="ta-IN" dirty="0"/>
              <a:t>எண்களின் பண்புகளை எண் அமைப்புகள் மூலம் </a:t>
            </a:r>
            <a:r>
              <a:rPr lang="ta-IN" dirty="0" smtClean="0"/>
              <a:t>பொதுமைப்படுத்துதல்</a:t>
            </a:r>
            <a:r>
              <a:rPr lang="en-US" dirty="0" smtClean="0"/>
              <a:t> </a:t>
            </a:r>
            <a:r>
              <a:rPr lang="ta-IN" dirty="0" smtClean="0"/>
              <a:t>(அடைவு பண்பு மட்டும்)</a:t>
            </a:r>
            <a:endParaRPr lang="en-US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ta-IN" b="1" dirty="0" smtClean="0"/>
              <a:t>கற்றல் </a:t>
            </a:r>
            <a:r>
              <a:rPr lang="ta-IN" b="1" dirty="0"/>
              <a:t>விளைவு</a:t>
            </a:r>
            <a:r>
              <a:rPr lang="en-US" b="1" dirty="0"/>
              <a:t>: </a:t>
            </a:r>
            <a:endParaRPr lang="en-US" b="1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அடைவு பண்பைப் பொறுத்து விகிதமுறு </a:t>
            </a:r>
            <a:r>
              <a:rPr lang="ta-IN" dirty="0"/>
              <a:t>எண்களின் </a:t>
            </a:r>
            <a:r>
              <a:rPr lang="ta-IN" dirty="0" smtClean="0"/>
              <a:t>கூட்டல்</a:t>
            </a:r>
            <a:r>
              <a:rPr lang="en-US" dirty="0"/>
              <a:t>, </a:t>
            </a:r>
            <a:r>
              <a:rPr lang="ta-IN" dirty="0"/>
              <a:t>கழித்தல்</a:t>
            </a:r>
            <a:r>
              <a:rPr lang="en-US" dirty="0"/>
              <a:t>, </a:t>
            </a:r>
            <a:r>
              <a:rPr lang="ta-IN" dirty="0"/>
              <a:t>பெருக்கல்</a:t>
            </a:r>
            <a:r>
              <a:rPr lang="en-US" dirty="0"/>
              <a:t>, </a:t>
            </a:r>
            <a:r>
              <a:rPr lang="ta-IN" dirty="0"/>
              <a:t>வகுத்தல் </a:t>
            </a:r>
            <a:r>
              <a:rPr lang="ta-IN" dirty="0" smtClean="0"/>
              <a:t>செயல்களை எண் </a:t>
            </a:r>
            <a:r>
              <a:rPr lang="ta-IN" dirty="0"/>
              <a:t>அமைப்புகள் மூலம் புரிந்து </a:t>
            </a:r>
            <a:r>
              <a:rPr lang="ta-IN" dirty="0" smtClean="0"/>
              <a:t>கொள்ளுதல்.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3146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9906000" cy="533400"/>
          </a:xfrm>
        </p:spPr>
        <p:txBody>
          <a:bodyPr>
            <a:normAutofit fontScale="90000"/>
          </a:bodyPr>
          <a:lstStyle/>
          <a:p>
            <a:r>
              <a:rPr lang="ta-IN" sz="3100" dirty="0"/>
              <a:t>செயல்</a:t>
            </a:r>
            <a:r>
              <a:rPr lang="en-US" sz="3100" dirty="0"/>
              <a:t> 1 (</a:t>
            </a:r>
            <a:r>
              <a:rPr lang="ta-IN" sz="3100" dirty="0"/>
              <a:t>முன்னறிவு</a:t>
            </a:r>
            <a:r>
              <a:rPr lang="en-US" sz="3100" dirty="0"/>
              <a:t>) - </a:t>
            </a:r>
            <a:r>
              <a:rPr lang="ta-IN" sz="3100" dirty="0"/>
              <a:t>குழு செயல்பாடு</a:t>
            </a:r>
            <a:r>
              <a:rPr lang="en-US" sz="3100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10363200" cy="55626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நோக்கம்</a:t>
            </a:r>
            <a:r>
              <a:rPr lang="en-US" dirty="0"/>
              <a:t>: </a:t>
            </a:r>
            <a:r>
              <a:rPr lang="ta-IN" dirty="0"/>
              <a:t>எண் அமைப்புகள் மற்றும் அதன் பயன்பாட்டை அறிந்ததை உறுதி </a:t>
            </a:r>
            <a:r>
              <a:rPr lang="ta-IN" dirty="0" smtClean="0"/>
              <a:t>செய்தல்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lnSpc>
                <a:spcPct val="170000"/>
              </a:lnSpc>
              <a:buNone/>
            </a:pPr>
            <a:r>
              <a:rPr lang="ta-IN" dirty="0"/>
              <a:t>படி</a:t>
            </a:r>
            <a:r>
              <a:rPr lang="en-US" dirty="0"/>
              <a:t> 1: </a:t>
            </a:r>
            <a:r>
              <a:rPr lang="ta-IN" dirty="0"/>
              <a:t>மாணவர்களை</a:t>
            </a:r>
            <a:r>
              <a:rPr lang="en-US" dirty="0"/>
              <a:t> 4 </a:t>
            </a:r>
            <a:r>
              <a:rPr lang="ta-IN" dirty="0"/>
              <a:t>குழுவாக பிரித்து</a:t>
            </a:r>
            <a:r>
              <a:rPr lang="en-US" dirty="0"/>
              <a:t>, </a:t>
            </a:r>
            <a:r>
              <a:rPr lang="ta-IN" dirty="0"/>
              <a:t>பின்வருமாறு எண் அமைப்புகளை ஒதுக்கவும்</a:t>
            </a:r>
            <a:endParaRPr lang="en-US" dirty="0"/>
          </a:p>
          <a:p>
            <a:pPr lvl="1">
              <a:lnSpc>
                <a:spcPct val="170000"/>
              </a:lnSpc>
            </a:pPr>
            <a:r>
              <a:rPr lang="ta-IN" dirty="0"/>
              <a:t>குழு</a:t>
            </a:r>
            <a:r>
              <a:rPr lang="en-US" dirty="0"/>
              <a:t> </a:t>
            </a:r>
            <a:r>
              <a:rPr lang="en-US" dirty="0" smtClean="0"/>
              <a:t>1:</a:t>
            </a:r>
            <a:r>
              <a:rPr lang="ta-IN" dirty="0"/>
              <a:t>இயல் எண்கள்</a:t>
            </a:r>
            <a:endParaRPr lang="en-US" dirty="0" smtClean="0"/>
          </a:p>
          <a:p>
            <a:pPr lvl="1">
              <a:lnSpc>
                <a:spcPct val="170000"/>
              </a:lnSpc>
            </a:pPr>
            <a:r>
              <a:rPr lang="ta-IN" dirty="0"/>
              <a:t>குழு</a:t>
            </a:r>
            <a:r>
              <a:rPr lang="en-US" dirty="0"/>
              <a:t> </a:t>
            </a:r>
            <a:r>
              <a:rPr lang="en-US" dirty="0" smtClean="0"/>
              <a:t>2:</a:t>
            </a:r>
            <a:r>
              <a:rPr lang="ta-IN" dirty="0"/>
              <a:t>முழு எண்கள்</a:t>
            </a:r>
            <a:endParaRPr lang="en-US" dirty="0"/>
          </a:p>
          <a:p>
            <a:pPr lvl="1">
              <a:lnSpc>
                <a:spcPct val="170000"/>
              </a:lnSpc>
            </a:pPr>
            <a:r>
              <a:rPr lang="ta-IN" dirty="0"/>
              <a:t>குழு</a:t>
            </a:r>
            <a:r>
              <a:rPr lang="en-US" dirty="0"/>
              <a:t> </a:t>
            </a:r>
            <a:r>
              <a:rPr lang="en-US" dirty="0" smtClean="0"/>
              <a:t>3:</a:t>
            </a:r>
            <a:r>
              <a:rPr lang="ta-IN" dirty="0"/>
              <a:t>முழுக்கள்</a:t>
            </a:r>
            <a:endParaRPr lang="en-US" dirty="0"/>
          </a:p>
          <a:p>
            <a:pPr lvl="1"/>
            <a:r>
              <a:rPr lang="ta-IN" dirty="0"/>
              <a:t>குழு</a:t>
            </a:r>
            <a:r>
              <a:rPr lang="en-US" dirty="0"/>
              <a:t> </a:t>
            </a:r>
            <a:r>
              <a:rPr lang="en-US" dirty="0" smtClean="0"/>
              <a:t>4: </a:t>
            </a:r>
            <a:r>
              <a:rPr lang="ta-IN" dirty="0" smtClean="0"/>
              <a:t>பின்னங்கள்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ta-IN" dirty="0" smtClean="0"/>
              <a:t>படி</a:t>
            </a:r>
            <a:r>
              <a:rPr lang="en-US" dirty="0" smtClean="0"/>
              <a:t> </a:t>
            </a:r>
            <a:r>
              <a:rPr lang="en-US" dirty="0"/>
              <a:t>2: </a:t>
            </a:r>
            <a:r>
              <a:rPr lang="ta-IN" dirty="0"/>
              <a:t>ஒவ்வொரு குழுவும் தனக்கு ஒதுக்கப்பட்ட எண் அமைப்புகள் குறித்து குழுவில் விவாதிக்கவும்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5916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075"/>
          </a:xfrm>
        </p:spPr>
        <p:txBody>
          <a:bodyPr>
            <a:normAutofit fontScale="90000"/>
          </a:bodyPr>
          <a:lstStyle/>
          <a:p>
            <a:r>
              <a:rPr lang="ta-IN" dirty="0"/>
              <a:t>செயல்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10515600" cy="51863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ta-IN" dirty="0"/>
              <a:t>ஒவ்வொரு குழுவும் வகுப்பில் மற்ற குழுவினர் முன்பாக வழங்குதல் வேண்டும இதில் அனைத்து </a:t>
            </a:r>
            <a:r>
              <a:rPr lang="ta-IN" dirty="0" smtClean="0"/>
              <a:t>மாணவரும் </a:t>
            </a:r>
            <a:r>
              <a:rPr lang="ta-IN" dirty="0"/>
              <a:t>பங்கேற்று பின்வருமாறு </a:t>
            </a:r>
            <a:r>
              <a:rPr lang="ta-IN" dirty="0" smtClean="0"/>
              <a:t>கூறவும்</a:t>
            </a:r>
            <a:endParaRPr lang="en-US" dirty="0" smtClean="0"/>
          </a:p>
          <a:p>
            <a:pPr lvl="1" algn="just">
              <a:lnSpc>
                <a:spcPct val="150000"/>
              </a:lnSpc>
            </a:pPr>
            <a:r>
              <a:rPr lang="ta-IN" dirty="0" smtClean="0"/>
              <a:t>நான் </a:t>
            </a:r>
            <a:r>
              <a:rPr lang="ta-IN" dirty="0"/>
              <a:t>தான் இயல் எண்</a:t>
            </a:r>
            <a:r>
              <a:rPr lang="en-US" dirty="0"/>
              <a:t> </a:t>
            </a:r>
          </a:p>
          <a:p>
            <a:pPr lvl="1" algn="just">
              <a:lnSpc>
                <a:spcPct val="150000"/>
              </a:lnSpc>
            </a:pPr>
            <a:r>
              <a:rPr lang="ta-IN" dirty="0"/>
              <a:t>என்னுள்</a:t>
            </a:r>
            <a:r>
              <a:rPr lang="en-US" dirty="0"/>
              <a:t> 1,2,3… </a:t>
            </a:r>
            <a:r>
              <a:rPr lang="ta-IN" dirty="0"/>
              <a:t>கொண்டுள்ளேன்</a:t>
            </a:r>
            <a:endParaRPr lang="en-US" dirty="0"/>
          </a:p>
          <a:p>
            <a:pPr lvl="1" algn="just">
              <a:lnSpc>
                <a:spcPct val="150000"/>
              </a:lnSpc>
            </a:pPr>
            <a:r>
              <a:rPr lang="ta-IN" dirty="0"/>
              <a:t>எனக்கு எண்ணும் எண்கள் என்ற சிறப்பு பெயர் உண்டு</a:t>
            </a:r>
            <a:endParaRPr lang="en-US" dirty="0"/>
          </a:p>
          <a:p>
            <a:pPr lvl="1" algn="just">
              <a:lnSpc>
                <a:spcPct val="150000"/>
              </a:lnSpc>
            </a:pPr>
            <a:r>
              <a:rPr lang="ta-IN" dirty="0"/>
              <a:t>எண்ணற்ற எண்களை நான் கொண்டுள்ளேன்</a:t>
            </a:r>
            <a:endParaRPr lang="en-US" dirty="0"/>
          </a:p>
          <a:p>
            <a:pPr lvl="1" algn="just">
              <a:lnSpc>
                <a:spcPct val="150000"/>
              </a:lnSpc>
            </a:pPr>
            <a:r>
              <a:rPr lang="ta-IN" dirty="0"/>
              <a:t>என்னுள் உள்ள இருவரை கூட்டினால் மீண்டும் என்னுள் உள்ளவரே கிடைப்பார்</a:t>
            </a:r>
            <a:r>
              <a:rPr lang="en-US" dirty="0"/>
              <a:t>…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84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5"/>
            <a:ext cx="9753600" cy="625475"/>
          </a:xfrm>
        </p:spPr>
        <p:txBody>
          <a:bodyPr>
            <a:normAutofit/>
          </a:bodyPr>
          <a:lstStyle/>
          <a:p>
            <a:r>
              <a:rPr lang="ta-IN" sz="2800" dirty="0"/>
              <a:t>செயல்</a:t>
            </a:r>
            <a:r>
              <a:rPr lang="en-US" sz="2800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10591800" cy="5562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மேற்கண்டவாறு </a:t>
            </a:r>
            <a:r>
              <a:rPr lang="ta-IN" dirty="0"/>
              <a:t>மற்ற குழுக்கள் தங்களுக்கான எண் அமைப்பினை வழங்குதல் </a:t>
            </a:r>
            <a:r>
              <a:rPr lang="ta-IN" dirty="0" smtClean="0"/>
              <a:t>வேண்டும்</a:t>
            </a:r>
            <a:r>
              <a:rPr lang="en-US" dirty="0" smtClean="0"/>
              <a:t>. </a:t>
            </a:r>
            <a:r>
              <a:rPr lang="ta-IN" dirty="0" smtClean="0"/>
              <a:t>இறுதியாக </a:t>
            </a:r>
            <a:r>
              <a:rPr lang="ta-IN" dirty="0"/>
              <a:t>ஆசிரியர் எண் அமைப்பினைக் குறித்து தொகுத்து வழங்க </a:t>
            </a:r>
            <a:r>
              <a:rPr lang="ta-IN" dirty="0" smtClean="0"/>
              <a:t>வேண்டும்</a:t>
            </a:r>
            <a:endParaRPr lang="en-US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மதிப்பீடு</a:t>
            </a:r>
            <a:endParaRPr lang="en-US" dirty="0"/>
          </a:p>
          <a:p>
            <a:pPr marL="0" indent="0" algn="just">
              <a:lnSpc>
                <a:spcPct val="170000"/>
              </a:lnSpc>
              <a:buNone/>
            </a:pPr>
            <a:r>
              <a:rPr lang="ta-IN" dirty="0" smtClean="0"/>
              <a:t>கீழ்க்காணும் </a:t>
            </a:r>
            <a:r>
              <a:rPr lang="ta-IN" dirty="0"/>
              <a:t>எண் கூற்றுகளை சுருக்கிய பின் விடை எவ்வகை எண் அமைப்பில் அமையும் என்பதை ஒவ்வொரு </a:t>
            </a:r>
            <a:r>
              <a:rPr lang="ta-IN" dirty="0" smtClean="0"/>
              <a:t>மாணவராக அழைத்து</a:t>
            </a:r>
            <a:r>
              <a:rPr lang="en-US" dirty="0" smtClean="0"/>
              <a:t> </a:t>
            </a:r>
            <a:r>
              <a:rPr lang="ta-IN" dirty="0" smtClean="0"/>
              <a:t> </a:t>
            </a:r>
            <a:r>
              <a:rPr lang="ta-IN" dirty="0"/>
              <a:t>கூற </a:t>
            </a:r>
            <a:r>
              <a:rPr lang="ta-IN" dirty="0" smtClean="0"/>
              <a:t>செய்தல்</a:t>
            </a:r>
            <a:endParaRPr lang="en-US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en-US" dirty="0" smtClean="0"/>
              <a:t>          5+3-2          6-6                       2-3                2/3                        -3x4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6444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1"/>
            <a:ext cx="9829800" cy="533399"/>
          </a:xfrm>
        </p:spPr>
        <p:txBody>
          <a:bodyPr>
            <a:normAutofit/>
          </a:bodyPr>
          <a:lstStyle/>
          <a:p>
            <a:r>
              <a:rPr lang="ta-IN" sz="2400" dirty="0"/>
              <a:t>செயல்</a:t>
            </a:r>
            <a:r>
              <a:rPr lang="en-US" sz="2400" dirty="0"/>
              <a:t> 2 (</a:t>
            </a:r>
            <a:r>
              <a:rPr lang="ta-IN" sz="2400" dirty="0"/>
              <a:t>தனி நபர் செயல்பாடு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762000"/>
            <a:ext cx="10591800" cy="55626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ta-IN" b="1" dirty="0" smtClean="0"/>
              <a:t>நோக்கம்</a:t>
            </a:r>
            <a:r>
              <a:rPr lang="en-US" b="1" dirty="0" smtClean="0"/>
              <a:t>: </a:t>
            </a:r>
            <a:r>
              <a:rPr lang="ta-IN" b="1" dirty="0" smtClean="0"/>
              <a:t>விகிதமுறு </a:t>
            </a:r>
            <a:r>
              <a:rPr lang="ta-IN" b="1" dirty="0"/>
              <a:t>எண்களின் வரையறையை புரிந்து கொள்ளுதல்</a:t>
            </a:r>
            <a:endParaRPr lang="en-US" b="1" dirty="0"/>
          </a:p>
          <a:p>
            <a:pPr marL="0" indent="0">
              <a:lnSpc>
                <a:spcPct val="160000"/>
              </a:lnSpc>
              <a:buNone/>
            </a:pPr>
            <a:r>
              <a:rPr lang="ta-IN" b="1" dirty="0"/>
              <a:t>படி</a:t>
            </a:r>
            <a:r>
              <a:rPr lang="en-US" b="1" dirty="0"/>
              <a:t> </a:t>
            </a:r>
            <a:r>
              <a:rPr lang="en-US" b="1" dirty="0" smtClean="0"/>
              <a:t>1</a:t>
            </a:r>
            <a:r>
              <a:rPr lang="ta-IN" b="1" dirty="0" smtClean="0"/>
              <a:t>: மாணவர்களை </a:t>
            </a:r>
            <a:r>
              <a:rPr lang="ta-IN" b="1" dirty="0"/>
              <a:t>ஒன்றன்பின் ஒன்றாக அழைத்து</a:t>
            </a:r>
            <a:r>
              <a:rPr lang="en-US" b="1" dirty="0"/>
              <a:t>, </a:t>
            </a:r>
            <a:r>
              <a:rPr lang="ta-IN" b="1" dirty="0"/>
              <a:t>ஒரு எண்ணினை கரும்பலகையில் எழுத செய்தல்</a:t>
            </a:r>
            <a:r>
              <a:rPr lang="en-US" b="1" dirty="0"/>
              <a:t> (</a:t>
            </a:r>
            <a:r>
              <a:rPr lang="ta-IN" b="1" dirty="0"/>
              <a:t>வெவ்வேறு எண்கள் இடம் பெறும் வகையில்</a:t>
            </a:r>
            <a:r>
              <a:rPr lang="en-US" b="1" dirty="0" smtClean="0"/>
              <a:t>)</a:t>
            </a:r>
            <a:endParaRPr lang="ta-IN" b="1" dirty="0" smtClean="0"/>
          </a:p>
          <a:p>
            <a:pPr marL="0" indent="0">
              <a:lnSpc>
                <a:spcPct val="160000"/>
              </a:lnSpc>
              <a:buNone/>
            </a:pPr>
            <a:endParaRPr lang="en-US" b="1" dirty="0"/>
          </a:p>
          <a:p>
            <a:pPr marL="0" indent="0">
              <a:lnSpc>
                <a:spcPct val="160000"/>
              </a:lnSpc>
              <a:buNone/>
            </a:pPr>
            <a:r>
              <a:rPr lang="ta-IN" b="1" dirty="0"/>
              <a:t>படி</a:t>
            </a:r>
            <a:r>
              <a:rPr lang="en-US" b="1" dirty="0"/>
              <a:t> </a:t>
            </a:r>
            <a:r>
              <a:rPr lang="en-US" b="1" dirty="0" smtClean="0"/>
              <a:t>2</a:t>
            </a:r>
            <a:r>
              <a:rPr lang="ta-IN" b="1" dirty="0" smtClean="0"/>
              <a:t>: </a:t>
            </a:r>
            <a:r>
              <a:rPr lang="en-US" b="1" dirty="0" smtClean="0"/>
              <a:t>2x+3=0  </a:t>
            </a:r>
            <a:r>
              <a:rPr lang="ta-IN" b="1" dirty="0"/>
              <a:t>என்ற சமன்பாட்டின் தீர்வை மாணவர்கள் காணச் </a:t>
            </a:r>
            <a:r>
              <a:rPr lang="ta-IN" b="1" dirty="0" smtClean="0"/>
              <a:t>செய்தல்</a:t>
            </a:r>
          </a:p>
          <a:p>
            <a:pPr marL="0" indent="0">
              <a:lnSpc>
                <a:spcPct val="160000"/>
              </a:lnSpc>
              <a:buNone/>
            </a:pPr>
            <a:endParaRPr lang="en-US" b="1" dirty="0"/>
          </a:p>
          <a:p>
            <a:pPr marL="0" indent="0">
              <a:lnSpc>
                <a:spcPct val="160000"/>
              </a:lnSpc>
              <a:buNone/>
            </a:pPr>
            <a:r>
              <a:rPr lang="ta-IN" b="1" dirty="0"/>
              <a:t>படி</a:t>
            </a:r>
            <a:r>
              <a:rPr lang="en-US" b="1" dirty="0"/>
              <a:t> </a:t>
            </a:r>
            <a:r>
              <a:rPr lang="en-US" b="1" dirty="0" smtClean="0"/>
              <a:t>3</a:t>
            </a:r>
            <a:r>
              <a:rPr lang="ta-IN" b="1" dirty="0" smtClean="0"/>
              <a:t>: அச்சமன்பாட்டின் </a:t>
            </a:r>
            <a:r>
              <a:rPr lang="ta-IN" b="1" dirty="0"/>
              <a:t>தீர்வு எந்த எண் வகை </a:t>
            </a:r>
            <a:r>
              <a:rPr lang="ta-IN" b="1" dirty="0" smtClean="0"/>
              <a:t>சார்ந்த்து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8452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14600"/>
            <a:ext cx="10515600" cy="13874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latin typeface="Bamini" pitchFamily="2" charset="0"/>
              </a:rPr>
              <a:t>Njrpa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 smtClean="0">
                <a:latin typeface="Bamini" pitchFamily="2" charset="0"/>
              </a:rPr>
              <a:t>fiyj;jpl;lj;jpy</a:t>
            </a:r>
            <a:r>
              <a:rPr lang="en-US" b="1" dirty="0" smtClean="0">
                <a:latin typeface="Bamini" pitchFamily="2" charset="0"/>
              </a:rPr>
              <a:t>; </a:t>
            </a:r>
            <a:r>
              <a:rPr lang="ta-IN" b="1" dirty="0" smtClean="0">
                <a:latin typeface="Bamini" pitchFamily="2" charset="0"/>
              </a:rPr>
              <a:t/>
            </a:r>
            <a:br>
              <a:rPr lang="ta-IN" b="1" dirty="0" smtClean="0">
                <a:latin typeface="Bamini" pitchFamily="2" charset="0"/>
              </a:rPr>
            </a:br>
            <a:r>
              <a:rPr lang="en-US" b="1" dirty="0" err="1" smtClean="0">
                <a:latin typeface="Bamini" pitchFamily="2" charset="0"/>
              </a:rPr>
              <a:t>fzpj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 smtClean="0">
                <a:latin typeface="Bamini" pitchFamily="2" charset="0"/>
              </a:rPr>
              <a:t>ghlk</a:t>
            </a:r>
            <a:r>
              <a:rPr lang="en-US" b="1" dirty="0" smtClean="0">
                <a:latin typeface="Bamini" pitchFamily="2" charset="0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2453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075"/>
          </a:xfrm>
        </p:spPr>
        <p:txBody>
          <a:bodyPr>
            <a:noAutofit/>
          </a:bodyPr>
          <a:lstStyle/>
          <a:p>
            <a:r>
              <a:rPr lang="ta-IN" sz="2800" dirty="0"/>
              <a:t>செயல்</a:t>
            </a:r>
            <a:r>
              <a:rPr lang="en-US" sz="2800" dirty="0"/>
              <a:t> 2 (</a:t>
            </a:r>
            <a:r>
              <a:rPr lang="ta-IN" sz="2800" dirty="0"/>
              <a:t>தனி நபர் செயல்பாடு</a:t>
            </a:r>
            <a:r>
              <a:rPr lang="en-US" sz="28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10210800" cy="5562600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lnSpc>
                <a:spcPct val="170000"/>
              </a:lnSpc>
              <a:buNone/>
            </a:pPr>
            <a:r>
              <a:rPr lang="ta-IN" dirty="0"/>
              <a:t>படி</a:t>
            </a:r>
            <a:r>
              <a:rPr lang="en-US" dirty="0"/>
              <a:t> </a:t>
            </a:r>
            <a:r>
              <a:rPr lang="en-US" dirty="0" smtClean="0"/>
              <a:t>4: </a:t>
            </a:r>
            <a:r>
              <a:rPr lang="ta-IN" dirty="0" smtClean="0"/>
              <a:t>முழுக்களையும் </a:t>
            </a:r>
            <a:r>
              <a:rPr lang="ta-IN" dirty="0"/>
              <a:t>தாண்டிய எண் வகை விரிவாக்கம் தேவை என்பதை ஆசிரியர் உணர்த்துதல்</a:t>
            </a:r>
            <a:r>
              <a:rPr lang="en-US" dirty="0"/>
              <a:t>  </a:t>
            </a:r>
            <a:r>
              <a:rPr lang="ta-IN" dirty="0"/>
              <a:t>வேண்டும்</a:t>
            </a:r>
            <a:r>
              <a:rPr lang="en-US" dirty="0"/>
              <a:t>.  </a:t>
            </a:r>
            <a:r>
              <a:rPr lang="ta-IN" dirty="0"/>
              <a:t>விகிதமுறு எண்கள் என்பவை</a:t>
            </a:r>
            <a:r>
              <a:rPr lang="en-US" dirty="0"/>
              <a:t>  </a:t>
            </a:r>
            <a:r>
              <a:rPr lang="en-US" dirty="0" smtClean="0"/>
              <a:t>p/q </a:t>
            </a:r>
            <a:r>
              <a:rPr lang="ta-IN" dirty="0" smtClean="0"/>
              <a:t>வடிவிலான எண்கள்,</a:t>
            </a:r>
            <a:r>
              <a:rPr lang="en-US" dirty="0" smtClean="0"/>
              <a:t> </a:t>
            </a:r>
            <a:r>
              <a:rPr lang="en-US" dirty="0" err="1" smtClean="0"/>
              <a:t>p,q</a:t>
            </a:r>
            <a:r>
              <a:rPr lang="en-US" dirty="0" smtClean="0"/>
              <a:t> </a:t>
            </a:r>
            <a:r>
              <a:rPr lang="ta-IN" dirty="0" smtClean="0"/>
              <a:t> என்பது முழுக்கள்,</a:t>
            </a:r>
            <a:r>
              <a:rPr lang="en-US" dirty="0" smtClean="0"/>
              <a:t> q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#0</a:t>
            </a:r>
          </a:p>
          <a:p>
            <a:pPr marL="514350" indent="-514350" algn="just">
              <a:lnSpc>
                <a:spcPct val="170000"/>
              </a:lnSpc>
              <a:buNone/>
            </a:pPr>
            <a:r>
              <a:rPr lang="ta-IN" dirty="0" smtClean="0"/>
              <a:t>படி</a:t>
            </a:r>
            <a:r>
              <a:rPr lang="en-US" dirty="0" smtClean="0"/>
              <a:t>5: </a:t>
            </a:r>
            <a:r>
              <a:rPr lang="ta-IN" dirty="0" smtClean="0"/>
              <a:t>விகிதமுறு </a:t>
            </a:r>
            <a:r>
              <a:rPr lang="ta-IN" dirty="0"/>
              <a:t>எண்ணிற்கான </a:t>
            </a:r>
            <a:r>
              <a:rPr lang="ta-IN" dirty="0" smtClean="0"/>
              <a:t>எடுத்துகாட்களை</a:t>
            </a:r>
            <a:r>
              <a:rPr lang="en-US" dirty="0" smtClean="0"/>
              <a:t> </a:t>
            </a:r>
            <a:r>
              <a:rPr lang="ta-IN" dirty="0" smtClean="0"/>
              <a:t>    மாணவர்களைக் </a:t>
            </a:r>
            <a:r>
              <a:rPr lang="ta-IN" dirty="0"/>
              <a:t>கூற செய்தல்</a:t>
            </a:r>
            <a:endParaRPr lang="en-US" dirty="0"/>
          </a:p>
          <a:p>
            <a:pPr marL="514350" indent="-514350" algn="just">
              <a:lnSpc>
                <a:spcPct val="170000"/>
              </a:lnSpc>
              <a:buNone/>
            </a:pPr>
            <a:r>
              <a:rPr lang="en-US" dirty="0" smtClean="0"/>
              <a:t>      </a:t>
            </a:r>
            <a:r>
              <a:rPr lang="ta-IN" dirty="0" smtClean="0"/>
              <a:t>இறுதியாக </a:t>
            </a:r>
            <a:r>
              <a:rPr lang="ta-IN" dirty="0"/>
              <a:t>ஆசிரியர் விகிதமுறு எண்காளனது</a:t>
            </a:r>
            <a:r>
              <a:rPr lang="en-US" dirty="0"/>
              <a:t>, </a:t>
            </a:r>
            <a:r>
              <a:rPr lang="ta-IN" dirty="0"/>
              <a:t>முழுக்கள்</a:t>
            </a:r>
            <a:r>
              <a:rPr lang="en-US" dirty="0"/>
              <a:t>, </a:t>
            </a:r>
            <a:r>
              <a:rPr lang="ta-IN" dirty="0"/>
              <a:t>பின்னங்கள்</a:t>
            </a:r>
            <a:r>
              <a:rPr lang="en-US" dirty="0"/>
              <a:t>, </a:t>
            </a:r>
            <a:r>
              <a:rPr lang="ta-IN" dirty="0"/>
              <a:t>முடிவுறு தசம எண்கள்</a:t>
            </a:r>
            <a:r>
              <a:rPr lang="en-US" dirty="0"/>
              <a:t>, </a:t>
            </a:r>
            <a:r>
              <a:rPr lang="ta-IN" dirty="0"/>
              <a:t>முடிவுறாத</a:t>
            </a:r>
            <a:r>
              <a:rPr lang="en-US" dirty="0"/>
              <a:t>  </a:t>
            </a:r>
            <a:r>
              <a:rPr lang="ta-IN" dirty="0"/>
              <a:t>மீள் தன்மை கொண்ட தசம எண்கள்</a:t>
            </a:r>
            <a:r>
              <a:rPr lang="en-US" dirty="0"/>
              <a:t> </a:t>
            </a:r>
            <a:r>
              <a:rPr lang="ta-IN" dirty="0" smtClean="0"/>
              <a:t>அமையும் </a:t>
            </a:r>
            <a:r>
              <a:rPr lang="ta-IN" dirty="0"/>
              <a:t>என்பதை விளக்க </a:t>
            </a:r>
            <a:r>
              <a:rPr lang="ta-IN" dirty="0" smtClean="0"/>
              <a:t>வேண்டும்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0665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06000" cy="549275"/>
          </a:xfrm>
        </p:spPr>
        <p:txBody>
          <a:bodyPr>
            <a:normAutofit fontScale="90000"/>
          </a:bodyPr>
          <a:lstStyle/>
          <a:p>
            <a:r>
              <a:rPr lang="ta-IN" dirty="0"/>
              <a:t>செயல்</a:t>
            </a:r>
            <a:r>
              <a:rPr lang="en-US" dirty="0"/>
              <a:t> 3	(</a:t>
            </a:r>
            <a:r>
              <a:rPr lang="ta-IN" dirty="0"/>
              <a:t>குழு செயல்பாடு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10439400" cy="51863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ta-IN" dirty="0" smtClean="0"/>
              <a:t>நோக்கம்</a:t>
            </a:r>
            <a:r>
              <a:rPr lang="en-US" dirty="0" smtClean="0"/>
              <a:t>: </a:t>
            </a:r>
            <a:r>
              <a:rPr lang="ta-IN" dirty="0"/>
              <a:t>விகிதமுறு எண்களோடு </a:t>
            </a:r>
            <a:r>
              <a:rPr lang="ta-IN" dirty="0" smtClean="0"/>
              <a:t>தொடர்புடைய </a:t>
            </a:r>
            <a:r>
              <a:rPr lang="ta-IN" dirty="0"/>
              <a:t>வாக்கிய கூற்றுகளை</a:t>
            </a:r>
            <a:r>
              <a:rPr lang="en-US" dirty="0"/>
              <a:t> </a:t>
            </a:r>
            <a:r>
              <a:rPr lang="ta-IN" dirty="0" smtClean="0"/>
              <a:t>காரண</a:t>
            </a:r>
            <a:r>
              <a:rPr lang="en-US" dirty="0" smtClean="0"/>
              <a:t> </a:t>
            </a:r>
            <a:r>
              <a:rPr lang="ta-IN" dirty="0" smtClean="0"/>
              <a:t>காரீயத்துடன் </a:t>
            </a:r>
            <a:r>
              <a:rPr lang="ta-IN" dirty="0"/>
              <a:t>சரிபார்த்தல்</a:t>
            </a:r>
            <a:endParaRPr lang="en-US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ta-IN" dirty="0" smtClean="0"/>
              <a:t>படி</a:t>
            </a:r>
            <a:r>
              <a:rPr lang="en-US" dirty="0" smtClean="0"/>
              <a:t> 1</a:t>
            </a:r>
            <a:endParaRPr lang="ta-IN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ta-IN" dirty="0" smtClean="0"/>
              <a:t>கீழ்க்காணும் </a:t>
            </a:r>
            <a:r>
              <a:rPr lang="ta-IN" dirty="0"/>
              <a:t>வகையிலான கூற்றுகளை</a:t>
            </a:r>
            <a:r>
              <a:rPr lang="ta-IN" dirty="0" smtClean="0"/>
              <a:t> </a:t>
            </a:r>
            <a:r>
              <a:rPr lang="ta-IN" dirty="0"/>
              <a:t>குழுவிற்கு </a:t>
            </a:r>
            <a:r>
              <a:rPr lang="ta-IN" dirty="0" smtClean="0"/>
              <a:t>ஒன்று என அளித்து அவர்களுக்குள் </a:t>
            </a:r>
            <a:r>
              <a:rPr lang="ta-IN" dirty="0"/>
              <a:t>விவாதித்து</a:t>
            </a:r>
            <a:r>
              <a:rPr lang="en-US" dirty="0"/>
              <a:t>, </a:t>
            </a:r>
            <a:r>
              <a:rPr lang="ta-IN" dirty="0"/>
              <a:t>பின் அக்கூற்று சரியா தவறா என கூறுவதோடு அதற்கான காணத்தையும் கூற செய்தல் </a:t>
            </a:r>
            <a:r>
              <a:rPr lang="ta-IN" dirty="0" smtClean="0"/>
              <a:t>வேண்டும்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2060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/>
              <a:t>செயல்</a:t>
            </a:r>
            <a:r>
              <a:rPr lang="en-US" dirty="0"/>
              <a:t> 3	(</a:t>
            </a:r>
            <a:r>
              <a:rPr lang="ta-IN" dirty="0"/>
              <a:t>குழு செயல்பாடு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10210800" cy="5410200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60000"/>
              </a:lnSpc>
            </a:pPr>
            <a:r>
              <a:rPr lang="ta-IN" dirty="0" smtClean="0"/>
              <a:t>அனைத்து </a:t>
            </a:r>
            <a:r>
              <a:rPr lang="ta-IN" dirty="0"/>
              <a:t>இயல் எண்களும் முழுக்களே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ta-IN" dirty="0"/>
              <a:t>அனைத்து முழுக்களும் இயல் எண்களே</a:t>
            </a:r>
            <a:endParaRPr lang="en-US" dirty="0"/>
          </a:p>
          <a:p>
            <a:pPr>
              <a:lnSpc>
                <a:spcPct val="160000"/>
              </a:lnSpc>
            </a:pPr>
            <a:r>
              <a:rPr lang="ta-IN" dirty="0"/>
              <a:t>அனைத்து முழு </a:t>
            </a:r>
            <a:r>
              <a:rPr lang="ta-IN" dirty="0" smtClean="0"/>
              <a:t>எண்களும் முழுக்களே</a:t>
            </a:r>
          </a:p>
          <a:p>
            <a:pPr lvl="0">
              <a:lnSpc>
                <a:spcPct val="160000"/>
              </a:lnSpc>
            </a:pPr>
            <a:r>
              <a:rPr lang="ta-IN" dirty="0"/>
              <a:t>அனைத்து விகிதமுறு எண்களும் பின்ன எண்களே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ta-IN" dirty="0"/>
              <a:t>அனைத்து பின்ன எண்களும் விகிதமுறு எண்களே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ta-IN" dirty="0"/>
              <a:t>அனைத்து குறை முழுக்களும் விகிதமுறு எண்களே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9418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533399"/>
          </a:xfrm>
        </p:spPr>
        <p:txBody>
          <a:bodyPr>
            <a:normAutofit fontScale="90000"/>
          </a:bodyPr>
          <a:lstStyle/>
          <a:p>
            <a:r>
              <a:rPr lang="ta-IN" dirty="0"/>
              <a:t>செயல்</a:t>
            </a:r>
            <a:r>
              <a:rPr lang="en-US" dirty="0"/>
              <a:t>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685800"/>
            <a:ext cx="9906000" cy="59436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ta-IN" dirty="0" smtClean="0"/>
              <a:t>நோக்கம்</a:t>
            </a:r>
            <a:r>
              <a:rPr lang="en-US" dirty="0" smtClean="0"/>
              <a:t>: </a:t>
            </a:r>
            <a:r>
              <a:rPr lang="ta-IN" dirty="0" smtClean="0"/>
              <a:t>இரு </a:t>
            </a:r>
            <a:r>
              <a:rPr lang="ta-IN" dirty="0"/>
              <a:t>விகதமுறு எண்களின் கூடுதல் எப்பொழுதும் விகிதமுறு எண்களே</a:t>
            </a:r>
            <a:endParaRPr lang="en-US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ta-IN" dirty="0"/>
              <a:t>படி</a:t>
            </a:r>
            <a:r>
              <a:rPr lang="en-US" dirty="0"/>
              <a:t> </a:t>
            </a:r>
            <a:r>
              <a:rPr lang="en-US" dirty="0" smtClean="0"/>
              <a:t>1: </a:t>
            </a:r>
            <a:r>
              <a:rPr lang="ta-IN" dirty="0" smtClean="0"/>
              <a:t>ஆசிரியர் </a:t>
            </a:r>
            <a:r>
              <a:rPr lang="ta-IN" dirty="0"/>
              <a:t>கீழ்க்காணும் வெவ்வேறு வகையிலான எண் வகைகளை </a:t>
            </a:r>
            <a:r>
              <a:rPr lang="ta-IN" dirty="0" smtClean="0"/>
              <a:t>மாணவர்களை </a:t>
            </a:r>
            <a:r>
              <a:rPr lang="ta-IN" dirty="0"/>
              <a:t>எழுத செய்து கூட்டற்பலனை</a:t>
            </a:r>
            <a:r>
              <a:rPr lang="en-US" dirty="0"/>
              <a:t>  </a:t>
            </a:r>
            <a:r>
              <a:rPr lang="ta-IN" dirty="0"/>
              <a:t>காணச் செய்தல் </a:t>
            </a:r>
            <a:r>
              <a:rPr lang="ta-IN" dirty="0" smtClean="0"/>
              <a:t>வேண்டும்</a:t>
            </a:r>
            <a:r>
              <a:rPr lang="en-US" dirty="0" smtClean="0"/>
              <a:t>. </a:t>
            </a:r>
            <a:r>
              <a:rPr lang="ta-IN" dirty="0" smtClean="0"/>
              <a:t>எடுத்துக்காட்டாக</a:t>
            </a:r>
            <a:r>
              <a:rPr lang="en-US" dirty="0" smtClean="0"/>
              <a:t>,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2 </a:t>
            </a:r>
            <a:r>
              <a:rPr lang="ta-IN" dirty="0"/>
              <a:t>மற்றும்</a:t>
            </a:r>
            <a:r>
              <a:rPr lang="en-US" dirty="0"/>
              <a:t> -2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3 </a:t>
            </a:r>
            <a:r>
              <a:rPr lang="ta-IN" dirty="0"/>
              <a:t>மற்றும்</a:t>
            </a:r>
            <a:r>
              <a:rPr lang="en-US" dirty="0"/>
              <a:t> - </a:t>
            </a:r>
            <a:r>
              <a:rPr lang="en-US" dirty="0" smtClean="0"/>
              <a:t>8.8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2.63 </a:t>
            </a:r>
            <a:r>
              <a:rPr lang="ta-IN" dirty="0"/>
              <a:t>மற்றும்</a:t>
            </a:r>
            <a:r>
              <a:rPr lang="en-US" dirty="0"/>
              <a:t> 6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-1/7</a:t>
            </a:r>
            <a:r>
              <a:rPr lang="ta-IN" dirty="0"/>
              <a:t> மற்றும்</a:t>
            </a:r>
            <a:r>
              <a:rPr lang="en-US" dirty="0" smtClean="0"/>
              <a:t> 1/6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3560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1"/>
            <a:ext cx="10287000" cy="1219200"/>
          </a:xfrm>
        </p:spPr>
        <p:txBody>
          <a:bodyPr>
            <a:normAutofit fontScale="90000"/>
          </a:bodyPr>
          <a:lstStyle/>
          <a:p>
            <a:r>
              <a:rPr lang="ta-IN" sz="2800" dirty="0" smtClean="0"/>
              <a:t>செயல்</a:t>
            </a:r>
            <a:r>
              <a:rPr lang="en-US" sz="2800" dirty="0" smtClean="0"/>
              <a:t> 5: </a:t>
            </a:r>
            <a:br>
              <a:rPr lang="en-US" sz="2800" dirty="0" smtClean="0"/>
            </a:br>
            <a:r>
              <a:rPr lang="ta-IN" sz="2700" dirty="0" smtClean="0"/>
              <a:t>இரு </a:t>
            </a:r>
            <a:r>
              <a:rPr lang="ta-IN" sz="2700" dirty="0"/>
              <a:t>விகிதமுறு எண்களின்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ta-IN" sz="2700" dirty="0" smtClean="0"/>
              <a:t>வித்தியாசம் </a:t>
            </a:r>
            <a:r>
              <a:rPr lang="ta-IN" sz="2700" dirty="0"/>
              <a:t>எப்பொழுதும் </a:t>
            </a:r>
            <a:r>
              <a:rPr lang="en-US" sz="2700" dirty="0" smtClean="0"/>
              <a:t>  </a:t>
            </a:r>
            <a:r>
              <a:rPr lang="ta-IN" sz="2700" dirty="0" smtClean="0"/>
              <a:t>ஒரு </a:t>
            </a:r>
            <a:r>
              <a:rPr lang="ta-IN" sz="2700" dirty="0"/>
              <a:t>விகிதமுறு எண்ணே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10287000" cy="55626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220000"/>
              </a:lnSpc>
              <a:buNone/>
            </a:pPr>
            <a:r>
              <a:rPr lang="ta-IN" sz="8000" dirty="0"/>
              <a:t>படி </a:t>
            </a:r>
            <a:r>
              <a:rPr lang="ta-IN" sz="8000" dirty="0" smtClean="0"/>
              <a:t>1</a:t>
            </a:r>
            <a:r>
              <a:rPr lang="en-US" sz="8000" dirty="0" smtClean="0"/>
              <a:t>:  </a:t>
            </a:r>
            <a:r>
              <a:rPr lang="ta-IN" sz="8000" dirty="0" smtClean="0"/>
              <a:t>ஏதேனும் </a:t>
            </a:r>
            <a:r>
              <a:rPr lang="ta-IN" sz="8000" dirty="0"/>
              <a:t>இரு விகிதமுறு எண்களை </a:t>
            </a:r>
            <a:r>
              <a:rPr lang="ta-IN" sz="8000" dirty="0" smtClean="0"/>
              <a:t>(</a:t>
            </a:r>
            <a:r>
              <a:rPr lang="en-US" sz="8000" dirty="0" smtClean="0"/>
              <a:t>1/2</a:t>
            </a:r>
            <a:r>
              <a:rPr lang="ta-IN" sz="8000" dirty="0" smtClean="0"/>
              <a:t>,</a:t>
            </a:r>
            <a:r>
              <a:rPr lang="en-US" sz="8000" dirty="0" smtClean="0"/>
              <a:t> 3/4</a:t>
            </a:r>
            <a:r>
              <a:rPr lang="ta-IN" sz="8000" dirty="0" smtClean="0"/>
              <a:t>)  </a:t>
            </a:r>
            <a:r>
              <a:rPr lang="ta-IN" sz="8000" dirty="0"/>
              <a:t>ஆசிரியர் கூற அதனை மாணவர்கள் தங்களது நோட்டில் எழுதி வித்தியாசம் காணச் செய்தல் வேண்டும்.   அவ்வித்தியாசம் எந்த </a:t>
            </a:r>
            <a:r>
              <a:rPr lang="ta-IN" sz="8000" dirty="0" smtClean="0"/>
              <a:t>எண்வகை  சார்ந்த்து</a:t>
            </a:r>
            <a:r>
              <a:rPr lang="en-US" sz="8000" dirty="0" smtClean="0"/>
              <a:t> </a:t>
            </a:r>
            <a:r>
              <a:rPr lang="ta-IN" sz="8000" dirty="0" smtClean="0"/>
              <a:t>என </a:t>
            </a:r>
            <a:r>
              <a:rPr lang="ta-IN" sz="8000" dirty="0"/>
              <a:t>வினா </a:t>
            </a:r>
            <a:r>
              <a:rPr lang="ta-IN" sz="8000" dirty="0" smtClean="0"/>
              <a:t>எழுப்புதல்</a:t>
            </a:r>
            <a:endParaRPr lang="en-US" sz="8000" dirty="0" smtClean="0"/>
          </a:p>
          <a:p>
            <a:pPr marL="0" indent="0" algn="just">
              <a:lnSpc>
                <a:spcPct val="220000"/>
              </a:lnSpc>
              <a:buNone/>
            </a:pPr>
            <a:r>
              <a:rPr lang="ta-IN" sz="8000" dirty="0" smtClean="0"/>
              <a:t>படி</a:t>
            </a:r>
            <a:r>
              <a:rPr lang="en-US" sz="8000" dirty="0" smtClean="0"/>
              <a:t> 2: </a:t>
            </a:r>
            <a:r>
              <a:rPr lang="ta-IN" sz="8000" dirty="0" smtClean="0"/>
              <a:t>ஒவ்வொரு </a:t>
            </a:r>
            <a:r>
              <a:rPr lang="ta-IN" sz="8000" dirty="0"/>
              <a:t>மாணவரையும் ஏதேனும் இரு எண்களை எழுத </a:t>
            </a:r>
            <a:r>
              <a:rPr lang="ta-IN" sz="8000" dirty="0" smtClean="0"/>
              <a:t>செய்து </a:t>
            </a:r>
            <a:r>
              <a:rPr lang="ta-IN" sz="8000" dirty="0"/>
              <a:t>அதன் வித்தியாசத்தை காணச் செய்தல் வேண்டும்</a:t>
            </a:r>
            <a:r>
              <a:rPr lang="en-US" sz="8000" dirty="0"/>
              <a:t>.  </a:t>
            </a:r>
            <a:r>
              <a:rPr lang="ta-IN" sz="8000" dirty="0"/>
              <a:t>அவ்வித்தியாசத்தை கரும்பலகையில் பட்டியலிடவும் இரண்டு விகிதமுறு எண்களின் வித்தியாசமான எப்பொழுதும் மற்றுமொரு விகிதமுறு எண்ணாகவே </a:t>
            </a:r>
            <a:r>
              <a:rPr lang="ta-IN" sz="8000" dirty="0" smtClean="0"/>
              <a:t>அமையும்</a:t>
            </a:r>
          </a:p>
          <a:p>
            <a:pPr marL="0" indent="0">
              <a:lnSpc>
                <a:spcPct val="2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1641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65125"/>
            <a:ext cx="9906000" cy="777875"/>
          </a:xfrm>
        </p:spPr>
        <p:txBody>
          <a:bodyPr>
            <a:noAutofit/>
          </a:bodyPr>
          <a:lstStyle/>
          <a:p>
            <a:r>
              <a:rPr lang="ta-IN" sz="2800" b="1" dirty="0"/>
              <a:t>செயல்</a:t>
            </a:r>
            <a:r>
              <a:rPr lang="en-US" sz="2800" b="1" dirty="0"/>
              <a:t> </a:t>
            </a:r>
            <a:r>
              <a:rPr lang="en-US" sz="2800" b="1" dirty="0" smtClean="0"/>
              <a:t>6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10287000" cy="54864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ta-IN" b="1" dirty="0"/>
              <a:t>நோக்கம்: </a:t>
            </a:r>
            <a:r>
              <a:rPr lang="ta-IN" dirty="0" smtClean="0"/>
              <a:t>இரு </a:t>
            </a:r>
            <a:r>
              <a:rPr lang="ta-IN" dirty="0"/>
              <a:t>விகிதமுறு எண்களின் பெருக்கற்பலன் எப்பொழுதும் ஒரு விகிதமுறு எண்ணாகும்</a:t>
            </a:r>
            <a:endParaRPr lang="en-US" dirty="0"/>
          </a:p>
          <a:p>
            <a:pPr marL="0" indent="0" algn="just">
              <a:lnSpc>
                <a:spcPct val="160000"/>
              </a:lnSpc>
              <a:buNone/>
            </a:pPr>
            <a:r>
              <a:rPr lang="ta-IN" dirty="0"/>
              <a:t>படி</a:t>
            </a:r>
            <a:r>
              <a:rPr lang="en-US" dirty="0"/>
              <a:t> </a:t>
            </a:r>
            <a:r>
              <a:rPr lang="en-US" dirty="0" smtClean="0"/>
              <a:t>1: </a:t>
            </a:r>
            <a:r>
              <a:rPr lang="ta-IN" dirty="0" smtClean="0"/>
              <a:t>வகுப்பிலுள்ள </a:t>
            </a:r>
            <a:r>
              <a:rPr lang="ta-IN" dirty="0"/>
              <a:t>மாணவர்களை</a:t>
            </a:r>
            <a:r>
              <a:rPr lang="en-US" dirty="0"/>
              <a:t> </a:t>
            </a:r>
            <a:r>
              <a:rPr lang="en-US" dirty="0" smtClean="0"/>
              <a:t>A, B </a:t>
            </a:r>
            <a:r>
              <a:rPr lang="ta-IN" dirty="0" smtClean="0"/>
              <a:t>என்ற </a:t>
            </a:r>
            <a:r>
              <a:rPr lang="ta-IN" dirty="0"/>
              <a:t>ஒரு </a:t>
            </a:r>
            <a:r>
              <a:rPr lang="ta-IN" dirty="0" smtClean="0"/>
              <a:t>குழுக்களாக பிரிக்கவும்</a:t>
            </a:r>
            <a:r>
              <a:rPr lang="en-US" dirty="0" smtClean="0"/>
              <a:t>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ta-IN" dirty="0" smtClean="0"/>
              <a:t>படி</a:t>
            </a:r>
            <a:r>
              <a:rPr lang="en-US" dirty="0" smtClean="0"/>
              <a:t> 2: </a:t>
            </a:r>
            <a:r>
              <a:rPr lang="ta-IN" dirty="0" smtClean="0"/>
              <a:t>ஒரு </a:t>
            </a:r>
            <a:r>
              <a:rPr lang="ta-IN" dirty="0"/>
              <a:t>குழு வினா எழுப்ப</a:t>
            </a:r>
            <a:r>
              <a:rPr lang="en-US" dirty="0"/>
              <a:t>, </a:t>
            </a:r>
            <a:r>
              <a:rPr lang="ta-IN" dirty="0"/>
              <a:t>மற்ற குழு பதிலை அளித்தல் </a:t>
            </a:r>
            <a:r>
              <a:rPr lang="ta-IN" dirty="0" smtClean="0"/>
              <a:t>வேண்டும்</a:t>
            </a:r>
            <a:r>
              <a:rPr lang="en-US" dirty="0" smtClean="0"/>
              <a:t>.</a:t>
            </a:r>
            <a:r>
              <a:rPr lang="ta-IN" dirty="0" smtClean="0"/>
              <a:t> </a:t>
            </a:r>
            <a:r>
              <a:rPr lang="ta-IN" dirty="0"/>
              <a:t>இதையே மாற்றி செய்க</a:t>
            </a:r>
            <a:r>
              <a:rPr lang="en-US" dirty="0" smtClean="0"/>
              <a:t>.</a:t>
            </a:r>
            <a:r>
              <a:rPr lang="ta-IN" dirty="0" smtClean="0"/>
              <a:t> அவ்வினாக்கள் பின்வருமாறு அமைதல் வேண்டும் </a:t>
            </a:r>
            <a:endParaRPr lang="en-US" dirty="0" smtClean="0"/>
          </a:p>
          <a:p>
            <a:pPr marL="0" indent="0" algn="just">
              <a:lnSpc>
                <a:spcPct val="160000"/>
              </a:lnSpc>
              <a:buNone/>
            </a:pP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6693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152400"/>
            <a:ext cx="9997440" cy="609600"/>
          </a:xfrm>
        </p:spPr>
        <p:txBody>
          <a:bodyPr>
            <a:normAutofit fontScale="90000"/>
          </a:bodyPr>
          <a:lstStyle/>
          <a:p>
            <a:r>
              <a:rPr lang="ta-IN" sz="4400" b="1" dirty="0" smtClean="0"/>
              <a:t>செயல்</a:t>
            </a:r>
            <a:r>
              <a:rPr lang="en-US" sz="4400" b="1" dirty="0" smtClean="0"/>
              <a:t>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838200"/>
            <a:ext cx="10311384" cy="57912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ta-IN" dirty="0" smtClean="0"/>
              <a:t>ஒரு குடும்பத்திற்கு</a:t>
            </a:r>
            <a:r>
              <a:rPr lang="en-US" dirty="0" smtClean="0"/>
              <a:t>  3/2  </a:t>
            </a:r>
            <a:r>
              <a:rPr lang="ta-IN" dirty="0" smtClean="0"/>
              <a:t>கிலோ அல்வா</a:t>
            </a:r>
            <a:r>
              <a:rPr lang="en-US" dirty="0" smtClean="0"/>
              <a:t>  </a:t>
            </a:r>
            <a:r>
              <a:rPr lang="ta-IN" dirty="0" smtClean="0"/>
              <a:t>தேவை எனில்</a:t>
            </a:r>
            <a:r>
              <a:rPr lang="en-US" dirty="0" smtClean="0"/>
              <a:t> 20 </a:t>
            </a:r>
            <a:r>
              <a:rPr lang="ta-IN" dirty="0" smtClean="0"/>
              <a:t>குடுப</a:t>
            </a:r>
            <a:r>
              <a:rPr lang="en-US" dirty="0" err="1" smtClean="0"/>
              <a:t>த்துக்கு</a:t>
            </a:r>
            <a:r>
              <a:rPr lang="ta-IN" dirty="0" smtClean="0"/>
              <a:t> எத்தனை கிலோ அல்வா தேவைப்படும்</a:t>
            </a:r>
            <a:r>
              <a:rPr lang="en-US" dirty="0" smtClean="0"/>
              <a:t>?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ஒருவர் ஒரு நாளைக்கு</a:t>
            </a:r>
            <a:r>
              <a:rPr lang="en-US" dirty="0" smtClean="0"/>
              <a:t> 3</a:t>
            </a:r>
            <a:r>
              <a:rPr lang="ta-IN" dirty="0" smtClean="0"/>
              <a:t>ல் ஒரு பங்கு வேலையை முடிக்கிறார் என்றால் அவ்வேலையை முழுவதும் முடிக்க ஆகும் நாட்கள் எவ்வளவு</a:t>
            </a:r>
            <a:r>
              <a:rPr lang="en-US" dirty="0" smtClean="0"/>
              <a:t>?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தந்தையின்</a:t>
            </a:r>
            <a:r>
              <a:rPr lang="en-US" dirty="0" smtClean="0"/>
              <a:t>  </a:t>
            </a:r>
            <a:r>
              <a:rPr lang="ta-IN" dirty="0" smtClean="0"/>
              <a:t>வயது மகனின் வயதை போல் மூன்று மடங்கு</a:t>
            </a:r>
            <a:r>
              <a:rPr lang="en-US" dirty="0" smtClean="0"/>
              <a:t>.  </a:t>
            </a:r>
            <a:r>
              <a:rPr lang="ta-IN" dirty="0" smtClean="0"/>
              <a:t>தந்தையின் வயது</a:t>
            </a:r>
            <a:r>
              <a:rPr lang="en-US" dirty="0" smtClean="0"/>
              <a:t> 36 </a:t>
            </a:r>
            <a:r>
              <a:rPr lang="ta-IN" dirty="0" smtClean="0"/>
              <a:t>எனில் மகனின் வயது யாது</a:t>
            </a:r>
            <a:r>
              <a:rPr lang="en-US" dirty="0" smtClean="0"/>
              <a:t>?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தந்தையிடம்</a:t>
            </a:r>
            <a:r>
              <a:rPr lang="en-US" dirty="0" smtClean="0"/>
              <a:t> 50 </a:t>
            </a:r>
            <a:r>
              <a:rPr lang="ta-IN" dirty="0" smtClean="0"/>
              <a:t>பொற்காசுகள் இருந்தன</a:t>
            </a:r>
            <a:r>
              <a:rPr lang="en-US" dirty="0" smtClean="0"/>
              <a:t>. </a:t>
            </a:r>
            <a:r>
              <a:rPr lang="ta-IN" dirty="0" smtClean="0"/>
              <a:t>தன் இரு மகன்களுக்கு</a:t>
            </a:r>
            <a:r>
              <a:rPr lang="en-US" dirty="0" smtClean="0"/>
              <a:t> </a:t>
            </a:r>
            <a:r>
              <a:rPr lang="ta-IN" dirty="0" smtClean="0"/>
              <a:t>1</a:t>
            </a:r>
            <a:r>
              <a:rPr lang="en-US" dirty="0" smtClean="0"/>
              <a:t>:4 </a:t>
            </a:r>
            <a:r>
              <a:rPr lang="ta-IN" dirty="0" smtClean="0"/>
              <a:t>என்ற விகிதத்தில் பிரித்து வழங்கினால் அவர்கள் பெறும் பொற்காசுகள் எவ்வளவு</a:t>
            </a:r>
            <a:r>
              <a:rPr lang="en-US" dirty="0" smtClean="0"/>
              <a:t>?</a:t>
            </a:r>
          </a:p>
          <a:p>
            <a:pPr algn="just">
              <a:lnSpc>
                <a:spcPct val="17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19800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4000" b="1" dirty="0" smtClean="0"/>
              <a:t>செயல்</a:t>
            </a:r>
            <a:r>
              <a:rPr lang="en-US" sz="4000" b="1" dirty="0" smtClean="0"/>
              <a:t>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10387584" cy="5105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ta-IN" dirty="0" smtClean="0"/>
              <a:t>மேற்காணும் விடைகளை ஆசிரியர் எழுதி, இரு விகிதமுறு எண்களின் பெருக்கற்பலன் எவ்வாறு அமைகிறது என வினா எழுப்பி, இறுதியாக, இரு விகிதமுறு எண்களின் பெருக்கற்பலன் எப்பொழுதும் ஒரு விகிதமுறு எண்ணாகும் என விளக்கவும்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1"/>
            <a:ext cx="10058400" cy="1523999"/>
          </a:xfrm>
        </p:spPr>
        <p:txBody>
          <a:bodyPr>
            <a:normAutofit/>
          </a:bodyPr>
          <a:lstStyle/>
          <a:p>
            <a:r>
              <a:rPr lang="ta-IN" sz="2200" dirty="0" smtClean="0"/>
              <a:t>செயல்</a:t>
            </a:r>
            <a:r>
              <a:rPr lang="en-US" sz="2200" dirty="0" smtClean="0"/>
              <a:t> 7</a:t>
            </a:r>
            <a:br>
              <a:rPr lang="en-US" sz="2200" dirty="0" smtClean="0"/>
            </a:br>
            <a:r>
              <a:rPr lang="ta-IN" sz="2200" dirty="0" smtClean="0"/>
              <a:t>இரு விகிதமுறு </a:t>
            </a:r>
            <a:r>
              <a:rPr lang="ta-IN" sz="2200" dirty="0"/>
              <a:t>எண்களின் வகுத்தல் மற்றுமொரு விகிதமுறு எண்ணா என </a:t>
            </a:r>
            <a:r>
              <a:rPr lang="ta-IN" sz="2200" dirty="0" smtClean="0"/>
              <a:t>சரிபார்த்தல்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9906000" cy="5105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ta-IN" sz="2400" dirty="0" smtClean="0"/>
              <a:t>படி</a:t>
            </a:r>
            <a:r>
              <a:rPr lang="en-US" sz="2400" dirty="0" smtClean="0"/>
              <a:t> 1</a:t>
            </a:r>
            <a:r>
              <a:rPr lang="ta-IN" sz="2400" dirty="0" smtClean="0"/>
              <a:t>: </a:t>
            </a:r>
            <a:r>
              <a:rPr lang="ta-IN" sz="2400" b="1" dirty="0" smtClean="0"/>
              <a:t>(2/7)</a:t>
            </a:r>
            <a:r>
              <a:rPr lang="ta-IN" sz="2400" b="1" dirty="0" smtClean="0">
                <a:latin typeface="Times New Roman"/>
              </a:rPr>
              <a:t>÷</a:t>
            </a:r>
            <a:r>
              <a:rPr lang="en-US" sz="2400" b="1" dirty="0" smtClean="0">
                <a:latin typeface="Times New Roman"/>
              </a:rPr>
              <a:t>(5/3); 3</a:t>
            </a:r>
            <a:r>
              <a:rPr lang="ta-IN" sz="2400" b="1" dirty="0" smtClean="0">
                <a:latin typeface="Times New Roman"/>
              </a:rPr>
              <a:t>÷</a:t>
            </a:r>
            <a:r>
              <a:rPr lang="en-US" sz="2400" b="1" dirty="0" smtClean="0">
                <a:latin typeface="Times New Roman"/>
              </a:rPr>
              <a:t>(1/4); (-3/8)</a:t>
            </a:r>
            <a:r>
              <a:rPr lang="ta-IN" sz="2400" b="1" dirty="0" smtClean="0">
                <a:latin typeface="Times New Roman"/>
              </a:rPr>
              <a:t>÷</a:t>
            </a:r>
            <a:r>
              <a:rPr lang="en-US" sz="2400" b="1" dirty="0" smtClean="0">
                <a:latin typeface="Times New Roman"/>
              </a:rPr>
              <a:t>(-2/9) </a:t>
            </a:r>
            <a:r>
              <a:rPr lang="ta-IN" sz="2400" dirty="0" smtClean="0"/>
              <a:t>போன்ற </a:t>
            </a:r>
            <a:r>
              <a:rPr lang="ta-IN" sz="2400" dirty="0"/>
              <a:t>கணக்குகளை அளித்து</a:t>
            </a:r>
            <a:r>
              <a:rPr lang="en-US" sz="2400" dirty="0"/>
              <a:t>, </a:t>
            </a:r>
            <a:r>
              <a:rPr lang="ta-IN" sz="2400" dirty="0"/>
              <a:t>அதன் </a:t>
            </a:r>
            <a:r>
              <a:rPr lang="ta-IN" sz="2400" dirty="0" smtClean="0"/>
              <a:t>விடையானது</a:t>
            </a:r>
            <a:r>
              <a:rPr lang="en-US" sz="2400" dirty="0" smtClean="0"/>
              <a:t> </a:t>
            </a:r>
            <a:r>
              <a:rPr lang="ta-IN" sz="2400" dirty="0" smtClean="0"/>
              <a:t>வகுத்தலைப் </a:t>
            </a:r>
            <a:r>
              <a:rPr lang="ta-IN" sz="2400" dirty="0"/>
              <a:t>பொறுத்து அடைவு பண்பை நிறைவு செய்யுமா என ஆசிரியர் வினா எழுப்புதல் </a:t>
            </a:r>
            <a:r>
              <a:rPr lang="ta-IN" sz="2400" dirty="0" smtClean="0"/>
              <a:t>வேண்டும்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ta-IN" sz="2400" dirty="0"/>
              <a:t>படி</a:t>
            </a:r>
            <a:r>
              <a:rPr lang="en-US" sz="2400" dirty="0"/>
              <a:t> 2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 </a:t>
            </a:r>
            <a:r>
              <a:rPr lang="ta-IN" sz="2400" dirty="0" smtClean="0"/>
              <a:t>விடைகளைப் </a:t>
            </a:r>
            <a:r>
              <a:rPr lang="ta-IN" sz="2400" dirty="0"/>
              <a:t>பட்டியலிட்டு </a:t>
            </a:r>
            <a:r>
              <a:rPr lang="ta-IN" sz="2400" dirty="0" smtClean="0"/>
              <a:t>விவாதிக்கவும்</a:t>
            </a:r>
            <a:r>
              <a:rPr lang="en-US" sz="2400" dirty="0" smtClean="0"/>
              <a:t>. </a:t>
            </a:r>
            <a:r>
              <a:rPr lang="ta-IN" sz="2400" dirty="0" smtClean="0"/>
              <a:t>மேலும் </a:t>
            </a:r>
            <a:r>
              <a:rPr lang="en-US" sz="2400" dirty="0" smtClean="0"/>
              <a:t>2</a:t>
            </a:r>
            <a:r>
              <a:rPr lang="ta-IN" sz="2400" dirty="0" smtClean="0">
                <a:latin typeface="Times New Roman"/>
              </a:rPr>
              <a:t>÷</a:t>
            </a:r>
            <a:r>
              <a:rPr lang="en-US" sz="2400" dirty="0" smtClean="0"/>
              <a:t>0  </a:t>
            </a:r>
            <a:r>
              <a:rPr lang="ta-IN" sz="2400" dirty="0"/>
              <a:t>எனும் </a:t>
            </a:r>
            <a:r>
              <a:rPr lang="ta-IN" sz="2400" dirty="0" smtClean="0"/>
              <a:t>போது</a:t>
            </a:r>
            <a:r>
              <a:rPr lang="en-US" sz="2400" dirty="0" smtClean="0"/>
              <a:t> </a:t>
            </a:r>
            <a:r>
              <a:rPr lang="ta-IN" sz="2400" dirty="0" smtClean="0"/>
              <a:t>விடை</a:t>
            </a:r>
            <a:r>
              <a:rPr lang="en-US" sz="2400" dirty="0" smtClean="0"/>
              <a:t> </a:t>
            </a:r>
            <a:r>
              <a:rPr lang="ta-IN" sz="2400" dirty="0" smtClean="0"/>
              <a:t>எவ்வாறு அமைகிறது என வினா எழுப்பி, பின் </a:t>
            </a:r>
            <a:r>
              <a:rPr lang="ta-IN" sz="2400" dirty="0"/>
              <a:t>வரையறுக்க இயலாத </a:t>
            </a:r>
            <a:r>
              <a:rPr lang="ta-IN" sz="2400" dirty="0" smtClean="0"/>
              <a:t>அமைப்பை பெறுவதை </a:t>
            </a:r>
            <a:r>
              <a:rPr lang="ta-IN" sz="2400" dirty="0"/>
              <a:t>அறிவுறுத்துதல் </a:t>
            </a:r>
            <a:r>
              <a:rPr lang="ta-IN" sz="2400" dirty="0" smtClean="0"/>
              <a:t>வேண்டும்</a:t>
            </a:r>
            <a:r>
              <a:rPr lang="en-US" sz="2400" dirty="0" smtClean="0"/>
              <a:t>.</a:t>
            </a:r>
            <a:r>
              <a:rPr lang="ta-IN" sz="2400" dirty="0" smtClean="0"/>
              <a:t> </a:t>
            </a:r>
            <a:r>
              <a:rPr lang="ta-IN" sz="2400" b="1" dirty="0" smtClean="0"/>
              <a:t>பூஜ்ஜியத்தை </a:t>
            </a:r>
            <a:r>
              <a:rPr lang="ta-IN" sz="2400" b="1" dirty="0"/>
              <a:t>தவிர்த்து</a:t>
            </a:r>
            <a:r>
              <a:rPr lang="en-US" sz="2400" b="1" dirty="0"/>
              <a:t>, </a:t>
            </a:r>
            <a:r>
              <a:rPr lang="ta-IN" sz="2400" b="1" dirty="0"/>
              <a:t>மற்ற விகிதமுறு எண்களின் வகுத்தல் அடைவுப் பண்பை </a:t>
            </a:r>
            <a:r>
              <a:rPr lang="ta-IN" sz="2400" b="1" dirty="0" smtClean="0"/>
              <a:t>நிறைவு செய்கிறது என விளக்கவும்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160443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5"/>
            <a:ext cx="9753600" cy="4730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மதிப்பீடு</a:t>
            </a:r>
            <a:r>
              <a:rPr lang="en-US" dirty="0"/>
              <a:t>: </a:t>
            </a:r>
            <a:r>
              <a:rPr lang="en-US" dirty="0" smtClean="0"/>
              <a:t>(</a:t>
            </a:r>
            <a:r>
              <a:rPr lang="en-US" dirty="0" err="1"/>
              <a:t>பூர்த்தி</a:t>
            </a:r>
            <a:r>
              <a:rPr lang="en-US" dirty="0"/>
              <a:t> </a:t>
            </a:r>
            <a:r>
              <a:rPr lang="en-US" dirty="0" err="1"/>
              <a:t>செய்தல்</a:t>
            </a:r>
            <a:r>
              <a:rPr lang="en-US" dirty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2996913"/>
              </p:ext>
            </p:extLst>
          </p:nvPr>
        </p:nvGraphicFramePr>
        <p:xfrm>
          <a:off x="685800" y="1066800"/>
          <a:ext cx="10972802" cy="54872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5031"/>
                <a:gridCol w="1353632"/>
                <a:gridCol w="2194331"/>
                <a:gridCol w="2194331"/>
                <a:gridCol w="2195477"/>
              </a:tblGrid>
              <a:tr h="51459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</a:rPr>
                        <a:t>அடைவு</a:t>
                      </a:r>
                      <a:r>
                        <a:rPr lang="en-US" sz="3200" dirty="0">
                          <a:effectLst/>
                        </a:rPr>
                        <a:t> </a:t>
                      </a:r>
                      <a:r>
                        <a:rPr lang="en-US" sz="3200" dirty="0" err="1">
                          <a:effectLst/>
                        </a:rPr>
                        <a:t>பண்பை</a:t>
                      </a:r>
                      <a:r>
                        <a:rPr lang="en-US" sz="3200" dirty="0">
                          <a:effectLst/>
                        </a:rPr>
                        <a:t> </a:t>
                      </a:r>
                      <a:r>
                        <a:rPr lang="en-US" sz="3200" dirty="0" err="1">
                          <a:effectLst/>
                        </a:rPr>
                        <a:t>பொறுத்து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9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எண்கள்</a:t>
                      </a:r>
                      <a:r>
                        <a:rPr lang="en-US" sz="2800" dirty="0">
                          <a:effectLst/>
                        </a:rPr>
                        <a:t> 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கூட்டல்</a:t>
                      </a:r>
                      <a:r>
                        <a:rPr lang="en-US" sz="2800" dirty="0">
                          <a:effectLst/>
                        </a:rPr>
                        <a:t> 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கழித்தல்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பெருக்கல் 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வகுத்தல் 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</a:tr>
              <a:tr h="9005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இயல் எண்கள்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Latha" panose="02000400000000000000" pitchFamily="2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Latha" panose="02000400000000000000" pitchFamily="2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</a:tr>
              <a:tr h="9005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முழு எண்கள்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Latha" panose="02000400000000000000" pitchFamily="2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</a:tr>
              <a:tr h="8252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முழுக்கள்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</a:tr>
              <a:tr h="1237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விகிதமுறு எண்கள்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Latha" panose="02000400000000000000" pitchFamily="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81400"/>
            <a:ext cx="174624" cy="65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57600"/>
            <a:ext cx="174624" cy="62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54468" y="5638800"/>
            <a:ext cx="174624" cy="62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572000"/>
            <a:ext cx="174624" cy="65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774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10515600" cy="701675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Bamini" pitchFamily="2" charset="0"/>
              </a:rPr>
              <a:t>njhlf;f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fy;tp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gUtk</a:t>
            </a:r>
            <a:r>
              <a:rPr lang="en-US" dirty="0" smtClean="0">
                <a:latin typeface="Bamini" pitchFamily="2" charset="0"/>
              </a:rPr>
              <a:t>;: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73457"/>
            <a:ext cx="10668000" cy="583214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</a:pPr>
            <a:r>
              <a:rPr lang="en-US" b="1" dirty="0" smtClean="0">
                <a:latin typeface="Bamini" pitchFamily="2" charset="0"/>
              </a:rPr>
              <a:t>,</a:t>
            </a:r>
            <a:r>
              <a:rPr lang="en-US" b="1" dirty="0" err="1">
                <a:latin typeface="Bamini" pitchFamily="2" charset="0"/>
              </a:rPr>
              <a:t>f;fhyfl;lj;jpy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Foe;ijfsplk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tpjpKiwNahL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fw;gpj;jiyf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fhl;bYk</a:t>
            </a:r>
            <a:r>
              <a:rPr lang="en-US" b="1" dirty="0">
                <a:latin typeface="Bamini" pitchFamily="2" charset="0"/>
              </a:rPr>
              <a:t>;&gt; </a:t>
            </a:r>
            <a:r>
              <a:rPr lang="en-US" b="1" dirty="0" err="1">
                <a:latin typeface="Bamini" pitchFamily="2" charset="0"/>
              </a:rPr>
              <a:t>fw;wYf;F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jahh;gLj;Jk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R+oiy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cUthf;FtNj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rhyr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rpwe;jJ</a:t>
            </a:r>
            <a:r>
              <a:rPr lang="en-US" b="1" dirty="0" smtClean="0">
                <a:latin typeface="Bamini" pitchFamily="2" charset="0"/>
              </a:rPr>
              <a:t>.</a:t>
            </a:r>
            <a:endParaRPr lang="en-US" b="1" dirty="0">
              <a:latin typeface="Bamini" pitchFamily="2" charset="0"/>
            </a:endParaRPr>
          </a:p>
          <a:p>
            <a:pPr algn="just">
              <a:lnSpc>
                <a:spcPct val="170000"/>
              </a:lnSpc>
            </a:pPr>
            <a:r>
              <a:rPr lang="en-US" b="1" dirty="0" err="1" smtClean="0">
                <a:latin typeface="Bamini" pitchFamily="2" charset="0"/>
              </a:rPr>
              <a:t>vz;zpay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rhh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jpwd;fis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tpiuthfTk</a:t>
            </a:r>
            <a:r>
              <a:rPr lang="en-US" b="1" dirty="0">
                <a:latin typeface="Bamini" pitchFamily="2" charset="0"/>
              </a:rPr>
              <a:t>;&gt; </a:t>
            </a:r>
            <a:r>
              <a:rPr lang="en-US" b="1" dirty="0" err="1">
                <a:latin typeface="Bamini" pitchFamily="2" charset="0"/>
              </a:rPr>
              <a:t>njspthfTk</a:t>
            </a:r>
            <a:r>
              <a:rPr lang="en-US" b="1" dirty="0">
                <a:latin typeface="Bamini" pitchFamily="2" charset="0"/>
              </a:rPr>
              <a:t>;&gt; </a:t>
            </a:r>
            <a:r>
              <a:rPr lang="en-US" b="1" dirty="0" err="1">
                <a:latin typeface="Bamini" pitchFamily="2" charset="0"/>
              </a:rPr>
              <a:t>Jy;ypakhfTk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fw;f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nra;tNj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njhlf;f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epiy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fzpjj;jpy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Kjd;ik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Nehf;fkhFk</a:t>
            </a:r>
            <a:r>
              <a:rPr lang="en-US" b="1" dirty="0">
                <a:latin typeface="Bamini" pitchFamily="2" charset="0"/>
              </a:rPr>
              <a:t>;.  </a:t>
            </a:r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85860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தேசிய</a:t>
            </a:r>
            <a:r>
              <a:rPr lang="en-US" dirty="0"/>
              <a:t> </a:t>
            </a:r>
            <a:r>
              <a:rPr lang="en-US" dirty="0" err="1"/>
              <a:t>திறனாய்வு</a:t>
            </a:r>
            <a:r>
              <a:rPr lang="en-US" dirty="0"/>
              <a:t> </a:t>
            </a:r>
            <a:r>
              <a:rPr lang="en-US" dirty="0" err="1"/>
              <a:t>வகை</a:t>
            </a:r>
            <a:r>
              <a:rPr lang="en-US" dirty="0"/>
              <a:t> </a:t>
            </a:r>
            <a:r>
              <a:rPr lang="en-US" dirty="0" err="1"/>
              <a:t>வினாக்கள்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143000"/>
            <a:ext cx="10591800" cy="548640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US" b="1" dirty="0" smtClean="0"/>
              <a:t>1. </a:t>
            </a:r>
            <a:r>
              <a:rPr lang="en-US" b="1" dirty="0" err="1" smtClean="0"/>
              <a:t>கருத்துருக்கள்</a:t>
            </a:r>
            <a:r>
              <a:rPr lang="en-US" b="1" dirty="0"/>
              <a:t>:   </a:t>
            </a:r>
            <a:r>
              <a:rPr lang="en-US" dirty="0"/>
              <a:t>5 </a:t>
            </a:r>
            <a:r>
              <a:rPr lang="en-US" dirty="0" err="1"/>
              <a:t>ஒரு</a:t>
            </a:r>
            <a:r>
              <a:rPr lang="en-US" dirty="0"/>
              <a:t> </a:t>
            </a:r>
            <a:r>
              <a:rPr lang="en-US" dirty="0" err="1"/>
              <a:t>விகிதமுறா</a:t>
            </a:r>
            <a:r>
              <a:rPr lang="en-US" dirty="0"/>
              <a:t>  </a:t>
            </a:r>
            <a:r>
              <a:rPr lang="en-US" dirty="0" err="1"/>
              <a:t>எண்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err="1"/>
              <a:t>காரணம்</a:t>
            </a:r>
            <a:r>
              <a:rPr lang="en-US" b="1" dirty="0"/>
              <a:t>:</a:t>
            </a:r>
            <a:r>
              <a:rPr lang="en-US" dirty="0"/>
              <a:t>  </a:t>
            </a:r>
            <a:r>
              <a:rPr lang="en-US" dirty="0" err="1"/>
              <a:t>விகிதிமுறு</a:t>
            </a:r>
            <a:r>
              <a:rPr lang="en-US" dirty="0"/>
              <a:t> </a:t>
            </a:r>
            <a:r>
              <a:rPr lang="en-US" dirty="0" err="1"/>
              <a:t>எண்கள்</a:t>
            </a:r>
            <a:r>
              <a:rPr lang="en-US" dirty="0"/>
              <a:t>, </a:t>
            </a:r>
            <a:r>
              <a:rPr lang="en-US" dirty="0" smtClean="0"/>
              <a:t>p/q, p, q </a:t>
            </a:r>
            <a:r>
              <a:rPr lang="en-US" dirty="0" err="1" smtClean="0"/>
              <a:t>முழுக்கள்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q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#0</a:t>
            </a:r>
            <a:r>
              <a:rPr lang="en-US" dirty="0" smtClean="0"/>
              <a:t> </a:t>
            </a:r>
            <a:r>
              <a:rPr lang="en-US" dirty="0" err="1"/>
              <a:t>என்ற</a:t>
            </a:r>
            <a:r>
              <a:rPr lang="en-US" dirty="0"/>
              <a:t> </a:t>
            </a:r>
            <a:r>
              <a:rPr lang="en-US" dirty="0" err="1"/>
              <a:t>அமைப்பில்</a:t>
            </a:r>
            <a:r>
              <a:rPr lang="en-US" dirty="0"/>
              <a:t> </a:t>
            </a:r>
            <a:r>
              <a:rPr lang="en-US" dirty="0" err="1"/>
              <a:t>அமையும்</a:t>
            </a:r>
            <a:r>
              <a:rPr lang="en-US" dirty="0"/>
              <a:t> </a:t>
            </a:r>
            <a:r>
              <a:rPr lang="en-US" dirty="0" err="1"/>
              <a:t>எண்கள்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அ) </a:t>
            </a:r>
            <a:r>
              <a:rPr lang="en-US" dirty="0" err="1"/>
              <a:t>கருதுகோள்</a:t>
            </a:r>
            <a:r>
              <a:rPr lang="en-US" dirty="0"/>
              <a:t> </a:t>
            </a:r>
            <a:r>
              <a:rPr lang="en-US" dirty="0" err="1"/>
              <a:t>மற்றும்</a:t>
            </a:r>
            <a:r>
              <a:rPr lang="en-US" dirty="0"/>
              <a:t> </a:t>
            </a:r>
            <a:r>
              <a:rPr lang="en-US" dirty="0" err="1"/>
              <a:t>காரணம்</a:t>
            </a:r>
            <a:r>
              <a:rPr lang="en-US" dirty="0"/>
              <a:t> </a:t>
            </a:r>
            <a:r>
              <a:rPr lang="en-US" dirty="0" err="1"/>
              <a:t>ஆகியவைகள்</a:t>
            </a:r>
            <a:r>
              <a:rPr lang="en-US" dirty="0"/>
              <a:t> </a:t>
            </a:r>
            <a:r>
              <a:rPr lang="ta-IN" dirty="0" smtClean="0"/>
              <a:t>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a-IN" dirty="0" smtClean="0"/>
              <a:t>   </a:t>
            </a:r>
            <a:r>
              <a:rPr lang="en-US" dirty="0" err="1" smtClean="0"/>
              <a:t>சரியானது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ஆ) </a:t>
            </a:r>
            <a:r>
              <a:rPr lang="en-US" dirty="0" err="1"/>
              <a:t>கருதுகோள்</a:t>
            </a:r>
            <a:r>
              <a:rPr lang="en-US" dirty="0"/>
              <a:t> </a:t>
            </a:r>
            <a:r>
              <a:rPr lang="en-US" dirty="0" err="1"/>
              <a:t>தவறு</a:t>
            </a:r>
            <a:r>
              <a:rPr lang="en-US" dirty="0"/>
              <a:t>, </a:t>
            </a:r>
            <a:r>
              <a:rPr lang="en-US" dirty="0" err="1"/>
              <a:t>ஆனால்</a:t>
            </a:r>
            <a:r>
              <a:rPr lang="en-US" dirty="0"/>
              <a:t> </a:t>
            </a:r>
            <a:r>
              <a:rPr lang="en-US" dirty="0" err="1"/>
              <a:t>காரணம்</a:t>
            </a:r>
            <a:r>
              <a:rPr lang="en-US" dirty="0"/>
              <a:t> </a:t>
            </a:r>
            <a:r>
              <a:rPr lang="en-US" dirty="0" err="1"/>
              <a:t>சரி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இ) </a:t>
            </a:r>
            <a:r>
              <a:rPr lang="en-US" dirty="0" err="1"/>
              <a:t>கருதுகோள்</a:t>
            </a:r>
            <a:r>
              <a:rPr lang="en-US" dirty="0"/>
              <a:t> </a:t>
            </a:r>
            <a:r>
              <a:rPr lang="en-US" dirty="0" err="1"/>
              <a:t>சரி</a:t>
            </a:r>
            <a:r>
              <a:rPr lang="en-US" dirty="0"/>
              <a:t>, </a:t>
            </a:r>
            <a:r>
              <a:rPr lang="en-US" dirty="0" err="1"/>
              <a:t>காரணம்</a:t>
            </a:r>
            <a:r>
              <a:rPr lang="en-US" dirty="0"/>
              <a:t> </a:t>
            </a:r>
            <a:r>
              <a:rPr lang="en-US" dirty="0" err="1"/>
              <a:t>தவறு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ஈ) </a:t>
            </a:r>
            <a:r>
              <a:rPr lang="en-US" dirty="0" err="1"/>
              <a:t>காரணத்தின்</a:t>
            </a:r>
            <a:r>
              <a:rPr lang="en-US" dirty="0"/>
              <a:t> </a:t>
            </a:r>
            <a:r>
              <a:rPr lang="en-US" dirty="0" err="1"/>
              <a:t>அடிப்படையில்</a:t>
            </a:r>
            <a:r>
              <a:rPr lang="en-US" dirty="0"/>
              <a:t>  </a:t>
            </a:r>
            <a:r>
              <a:rPr lang="en-US" dirty="0" err="1"/>
              <a:t>கருதுகோள்</a:t>
            </a:r>
            <a:r>
              <a:rPr lang="en-US" dirty="0"/>
              <a:t> </a:t>
            </a:r>
            <a:r>
              <a:rPr lang="en-US" dirty="0" err="1"/>
              <a:t>தவறு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90296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தேசிய</a:t>
            </a:r>
            <a:r>
              <a:rPr lang="en-US" dirty="0"/>
              <a:t> </a:t>
            </a:r>
            <a:r>
              <a:rPr lang="en-US" dirty="0" err="1"/>
              <a:t>திறனாய்வு</a:t>
            </a:r>
            <a:r>
              <a:rPr lang="en-US" dirty="0"/>
              <a:t> </a:t>
            </a:r>
            <a:r>
              <a:rPr lang="en-US" dirty="0" err="1"/>
              <a:t>வகை</a:t>
            </a:r>
            <a:r>
              <a:rPr lang="en-US" dirty="0"/>
              <a:t> </a:t>
            </a:r>
            <a:r>
              <a:rPr lang="en-US" dirty="0" err="1"/>
              <a:t>வினாக்கள்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10439400" cy="5486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2. </a:t>
            </a:r>
            <a:r>
              <a:rPr lang="en-US" dirty="0" err="1"/>
              <a:t>கீழ்க்கண்டவற்றுள்</a:t>
            </a:r>
            <a:r>
              <a:rPr lang="en-US" dirty="0"/>
              <a:t> </a:t>
            </a:r>
            <a:r>
              <a:rPr lang="en-US" dirty="0" err="1"/>
              <a:t>தவறான</a:t>
            </a:r>
            <a:r>
              <a:rPr lang="en-US" dirty="0"/>
              <a:t> </a:t>
            </a:r>
            <a:r>
              <a:rPr lang="en-US" dirty="0" err="1"/>
              <a:t>கூற்று</a:t>
            </a:r>
            <a:r>
              <a:rPr lang="en-US" dirty="0"/>
              <a:t> </a:t>
            </a:r>
            <a:r>
              <a:rPr lang="en-US" dirty="0" err="1"/>
              <a:t>எது</a:t>
            </a:r>
            <a:r>
              <a:rPr lang="en-US" dirty="0" smtClean="0"/>
              <a:t>?</a:t>
            </a:r>
          </a:p>
          <a:p>
            <a:pPr marL="457200" lvl="1" indent="0">
              <a:buNone/>
            </a:pPr>
            <a:r>
              <a:rPr lang="en-US" dirty="0" smtClean="0"/>
              <a:t>அ</a:t>
            </a:r>
            <a:r>
              <a:rPr lang="en-US" dirty="0"/>
              <a:t>) </a:t>
            </a:r>
            <a:r>
              <a:rPr lang="en-US" dirty="0" err="1"/>
              <a:t>அனைத்து</a:t>
            </a:r>
            <a:r>
              <a:rPr lang="en-US" dirty="0"/>
              <a:t> </a:t>
            </a:r>
            <a:r>
              <a:rPr lang="en-US" dirty="0" err="1"/>
              <a:t>முழுக்களும்</a:t>
            </a:r>
            <a:r>
              <a:rPr lang="en-US" dirty="0"/>
              <a:t> </a:t>
            </a:r>
            <a:r>
              <a:rPr lang="en-US" dirty="0" err="1"/>
              <a:t>இயல்</a:t>
            </a:r>
            <a:r>
              <a:rPr lang="en-US" dirty="0"/>
              <a:t> </a:t>
            </a:r>
            <a:r>
              <a:rPr lang="en-US" dirty="0" err="1"/>
              <a:t>எண்களே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ஆ) </a:t>
            </a:r>
            <a:r>
              <a:rPr lang="en-US" dirty="0" err="1"/>
              <a:t>அனைத்து</a:t>
            </a:r>
            <a:r>
              <a:rPr lang="en-US" dirty="0"/>
              <a:t> </a:t>
            </a:r>
            <a:r>
              <a:rPr lang="en-US" dirty="0" err="1"/>
              <a:t>முழு</a:t>
            </a:r>
            <a:r>
              <a:rPr lang="en-US" dirty="0"/>
              <a:t> </a:t>
            </a:r>
            <a:r>
              <a:rPr lang="en-US" dirty="0" err="1"/>
              <a:t>எண்களும்</a:t>
            </a:r>
            <a:r>
              <a:rPr lang="en-US" dirty="0"/>
              <a:t> </a:t>
            </a:r>
            <a:r>
              <a:rPr lang="en-US" dirty="0" err="1"/>
              <a:t>முழுக்களே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இ) </a:t>
            </a:r>
            <a:r>
              <a:rPr lang="en-US" dirty="0" err="1"/>
              <a:t>அனைத்து</a:t>
            </a:r>
            <a:r>
              <a:rPr lang="en-US" dirty="0"/>
              <a:t> </a:t>
            </a:r>
            <a:r>
              <a:rPr lang="en-US" dirty="0" err="1"/>
              <a:t>முழுக்களும்</a:t>
            </a:r>
            <a:r>
              <a:rPr lang="en-US" dirty="0"/>
              <a:t> </a:t>
            </a:r>
            <a:r>
              <a:rPr lang="en-US" dirty="0" err="1"/>
              <a:t>விகிதமுறு</a:t>
            </a:r>
            <a:r>
              <a:rPr lang="en-US" dirty="0"/>
              <a:t> </a:t>
            </a:r>
            <a:r>
              <a:rPr lang="en-US" dirty="0" err="1"/>
              <a:t>எண்களே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ஈ) </a:t>
            </a:r>
            <a:r>
              <a:rPr lang="en-US" dirty="0" err="1"/>
              <a:t>அனைத்து</a:t>
            </a:r>
            <a:r>
              <a:rPr lang="en-US" dirty="0"/>
              <a:t> </a:t>
            </a:r>
            <a:r>
              <a:rPr lang="en-US" dirty="0" err="1"/>
              <a:t>இயல்</a:t>
            </a:r>
            <a:r>
              <a:rPr lang="en-US" dirty="0"/>
              <a:t> </a:t>
            </a:r>
            <a:r>
              <a:rPr lang="en-US" dirty="0" err="1"/>
              <a:t>எண்களும்</a:t>
            </a:r>
            <a:r>
              <a:rPr lang="en-US" dirty="0"/>
              <a:t> </a:t>
            </a:r>
            <a:r>
              <a:rPr lang="en-US" dirty="0" err="1"/>
              <a:t>விகிதமுறு</a:t>
            </a:r>
            <a:r>
              <a:rPr lang="en-US" dirty="0"/>
              <a:t> </a:t>
            </a:r>
            <a:r>
              <a:rPr lang="en-US" dirty="0" err="1" smtClean="0"/>
              <a:t>எண்களே</a:t>
            </a:r>
            <a:endParaRPr lang="ta-IN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1/4 </a:t>
            </a:r>
            <a:r>
              <a:rPr lang="en-US" dirty="0" err="1" smtClean="0"/>
              <a:t>லிருந்து</a:t>
            </a:r>
            <a:r>
              <a:rPr lang="en-US" dirty="0" smtClean="0"/>
              <a:t> </a:t>
            </a:r>
            <a:r>
              <a:rPr lang="en-US" dirty="0" err="1"/>
              <a:t>எந்த</a:t>
            </a:r>
            <a:r>
              <a:rPr lang="en-US" dirty="0"/>
              <a:t> </a:t>
            </a:r>
            <a:r>
              <a:rPr lang="en-US" dirty="0" err="1"/>
              <a:t>எண்ணைக்</a:t>
            </a:r>
            <a:r>
              <a:rPr lang="en-US" dirty="0"/>
              <a:t> </a:t>
            </a:r>
            <a:r>
              <a:rPr lang="en-US" dirty="0" err="1"/>
              <a:t>கழித்தால்</a:t>
            </a:r>
            <a:r>
              <a:rPr lang="en-US" dirty="0"/>
              <a:t>  </a:t>
            </a:r>
            <a:r>
              <a:rPr lang="en-US" dirty="0" smtClean="0"/>
              <a:t>3/5  </a:t>
            </a:r>
            <a:r>
              <a:rPr lang="en-US" dirty="0" err="1"/>
              <a:t>கிடைக்கும்</a:t>
            </a:r>
            <a:r>
              <a:rPr lang="en-US" dirty="0"/>
              <a:t> ?</a:t>
            </a:r>
          </a:p>
          <a:p>
            <a:pPr marL="457200" lvl="1" indent="0">
              <a:buNone/>
            </a:pPr>
            <a:r>
              <a:rPr lang="en-US" dirty="0"/>
              <a:t>அ) </a:t>
            </a:r>
            <a:r>
              <a:rPr lang="en-US" dirty="0" smtClean="0"/>
              <a:t>7/20    </a:t>
            </a:r>
            <a:r>
              <a:rPr lang="en-US" dirty="0"/>
              <a:t>ஆ) </a:t>
            </a:r>
            <a:r>
              <a:rPr lang="en-US" dirty="0" smtClean="0"/>
              <a:t>-7/20   </a:t>
            </a:r>
            <a:r>
              <a:rPr lang="en-US" dirty="0"/>
              <a:t>இ) </a:t>
            </a:r>
            <a:r>
              <a:rPr lang="en-US" dirty="0" smtClean="0"/>
              <a:t>1/20   </a:t>
            </a:r>
            <a:r>
              <a:rPr lang="en-US" dirty="0"/>
              <a:t>ஈ</a:t>
            </a:r>
            <a:r>
              <a:rPr lang="en-US" dirty="0" smtClean="0"/>
              <a:t>) -1/20</a:t>
            </a:r>
          </a:p>
          <a:p>
            <a:pPr marL="0" indent="0">
              <a:buNone/>
            </a:pPr>
            <a:r>
              <a:rPr lang="en-US" dirty="0" smtClean="0"/>
              <a:t>4. (2/3)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÷(?)=4/5</a:t>
            </a:r>
          </a:p>
          <a:p>
            <a:pPr marL="457200" lvl="1" indent="0">
              <a:buNone/>
            </a:pPr>
            <a:r>
              <a:rPr lang="en-US" dirty="0"/>
              <a:t>அ) </a:t>
            </a:r>
            <a:r>
              <a:rPr lang="en-US" dirty="0" smtClean="0"/>
              <a:t>5/8    </a:t>
            </a:r>
            <a:r>
              <a:rPr lang="en-US" dirty="0"/>
              <a:t>ஆ) </a:t>
            </a:r>
            <a:r>
              <a:rPr lang="en-US" dirty="0" smtClean="0"/>
              <a:t>2/5   </a:t>
            </a:r>
            <a:r>
              <a:rPr lang="en-US" dirty="0"/>
              <a:t>இ) </a:t>
            </a:r>
            <a:r>
              <a:rPr lang="en-US" dirty="0" smtClean="0"/>
              <a:t>3/4   </a:t>
            </a:r>
            <a:r>
              <a:rPr lang="en-US" dirty="0"/>
              <a:t>ஈ) </a:t>
            </a:r>
            <a:r>
              <a:rPr lang="en-US" dirty="0" smtClean="0"/>
              <a:t>5/6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 err="1" smtClean="0"/>
              <a:t>ஒரு</a:t>
            </a:r>
            <a:r>
              <a:rPr lang="en-US" dirty="0" smtClean="0"/>
              <a:t> </a:t>
            </a:r>
            <a:r>
              <a:rPr lang="en-US" dirty="0" err="1"/>
              <a:t>மாணவர்களக்கு</a:t>
            </a:r>
            <a:r>
              <a:rPr lang="en-US" dirty="0"/>
              <a:t>  </a:t>
            </a:r>
            <a:r>
              <a:rPr lang="en-US" dirty="0" smtClean="0"/>
              <a:t>3/2 </a:t>
            </a:r>
            <a:r>
              <a:rPr lang="en-US" dirty="0" err="1" smtClean="0"/>
              <a:t>கிலோ</a:t>
            </a:r>
            <a:r>
              <a:rPr lang="en-US" dirty="0" smtClean="0"/>
              <a:t> </a:t>
            </a:r>
            <a:r>
              <a:rPr lang="en-US" dirty="0" err="1"/>
              <a:t>இனிப்பு</a:t>
            </a:r>
            <a:r>
              <a:rPr lang="en-US" dirty="0"/>
              <a:t> </a:t>
            </a:r>
            <a:r>
              <a:rPr lang="en-US" dirty="0" err="1"/>
              <a:t>வழங்கப்படுகிறது</a:t>
            </a:r>
            <a:r>
              <a:rPr lang="en-US" dirty="0"/>
              <a:t>.  40 </a:t>
            </a:r>
            <a:r>
              <a:rPr lang="en-US" dirty="0" err="1"/>
              <a:t>மாணவர்கள்</a:t>
            </a:r>
            <a:r>
              <a:rPr lang="en-US" dirty="0"/>
              <a:t> </a:t>
            </a:r>
            <a:r>
              <a:rPr lang="en-US" dirty="0" err="1" smtClean="0"/>
              <a:t>கொண்ட</a:t>
            </a:r>
            <a:r>
              <a:rPr lang="en-US" dirty="0" smtClean="0"/>
              <a:t> </a:t>
            </a:r>
            <a:r>
              <a:rPr lang="en-US" dirty="0" err="1"/>
              <a:t>வகுப்பிற்கு</a:t>
            </a:r>
            <a:r>
              <a:rPr lang="en-US" dirty="0"/>
              <a:t> </a:t>
            </a:r>
            <a:r>
              <a:rPr lang="en-US" dirty="0" err="1"/>
              <a:t>தேவைப்படும்</a:t>
            </a:r>
            <a:r>
              <a:rPr lang="en-US" dirty="0"/>
              <a:t> </a:t>
            </a:r>
            <a:r>
              <a:rPr lang="en-US" dirty="0" err="1"/>
              <a:t>இனிப்புகள்</a:t>
            </a:r>
            <a:r>
              <a:rPr lang="en-US" dirty="0"/>
              <a:t> </a:t>
            </a:r>
            <a:r>
              <a:rPr lang="en-US" dirty="0" smtClean="0"/>
              <a:t>-------(</a:t>
            </a:r>
            <a:r>
              <a:rPr lang="en-US" dirty="0" err="1" smtClean="0"/>
              <a:t>கிலோவில்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 smtClean="0"/>
              <a:t>அ</a:t>
            </a:r>
            <a:r>
              <a:rPr lang="en-US" dirty="0"/>
              <a:t>) </a:t>
            </a:r>
            <a:r>
              <a:rPr lang="en-US" dirty="0" smtClean="0"/>
              <a:t>120               ஆ</a:t>
            </a:r>
            <a:r>
              <a:rPr lang="en-US" dirty="0"/>
              <a:t>) </a:t>
            </a:r>
            <a:r>
              <a:rPr lang="en-US" dirty="0" smtClean="0"/>
              <a:t>  60             </a:t>
            </a:r>
            <a:r>
              <a:rPr lang="en-US" dirty="0"/>
              <a:t>இ) </a:t>
            </a:r>
            <a:r>
              <a:rPr lang="en-US" dirty="0" smtClean="0"/>
              <a:t> 40            </a:t>
            </a:r>
            <a:r>
              <a:rPr lang="en-US" dirty="0"/>
              <a:t>ஈ</a:t>
            </a:r>
            <a:r>
              <a:rPr lang="en-US" dirty="0" smtClean="0"/>
              <a:t>)  140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99867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dirty="0" smtClean="0"/>
              <a:t>வகுப்பு</a:t>
            </a:r>
            <a:r>
              <a:rPr lang="en-US" dirty="0" smtClean="0"/>
              <a:t>: </a:t>
            </a:r>
            <a:r>
              <a:rPr lang="ta-IN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ta-IN" b="1" dirty="0" smtClean="0"/>
              <a:t>கற்றல் நிலை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lnSpc>
                <a:spcPct val="160000"/>
              </a:lnSpc>
              <a:buNone/>
            </a:pPr>
            <a:r>
              <a:rPr lang="ta-IN" b="1" dirty="0" smtClean="0"/>
              <a:t> முக்கோணத்தின் இரு கோண அளவுகள் கொடுக்கப்பட்டு இருப்பின் மூன்றாம் கோண அளவினைக்காணல்</a:t>
            </a:r>
          </a:p>
          <a:p>
            <a:pPr>
              <a:lnSpc>
                <a:spcPct val="160000"/>
              </a:lnSpc>
              <a:buNone/>
            </a:pPr>
            <a:endParaRPr lang="en-US" dirty="0" smtClean="0"/>
          </a:p>
          <a:p>
            <a:pPr>
              <a:lnSpc>
                <a:spcPct val="160000"/>
              </a:lnSpc>
              <a:buNone/>
            </a:pPr>
            <a:r>
              <a:rPr lang="ta-IN" b="1" dirty="0" smtClean="0"/>
              <a:t>செயல் 1: முக்கோண வடிவினை அறிதல்</a:t>
            </a:r>
            <a:endParaRPr lang="en-US" dirty="0" smtClean="0"/>
          </a:p>
          <a:p>
            <a:pPr>
              <a:lnSpc>
                <a:spcPct val="160000"/>
              </a:lnSpc>
            </a:pPr>
            <a:r>
              <a:rPr lang="ta-IN" b="1" dirty="0" smtClean="0"/>
              <a:t>படி</a:t>
            </a:r>
            <a:r>
              <a:rPr lang="en-US" b="1" dirty="0" smtClean="0"/>
              <a:t> 1: </a:t>
            </a:r>
            <a:r>
              <a:rPr lang="ta-IN" b="1" dirty="0" smtClean="0"/>
              <a:t>மாணவர்களை சிறு குழுக்காளக பிரித்தல்</a:t>
            </a:r>
            <a:r>
              <a:rPr lang="en-US" b="1" dirty="0" smtClean="0"/>
              <a:t> (</a:t>
            </a:r>
            <a:r>
              <a:rPr lang="ta-IN" b="1" dirty="0" smtClean="0"/>
              <a:t>வகுப்பறையில் மாணவர்களின் எண்ணிக்கைக்கு ஏற்ப</a:t>
            </a:r>
            <a:r>
              <a:rPr lang="en-US" b="1" dirty="0" smtClean="0"/>
              <a:t>)  </a:t>
            </a:r>
            <a:r>
              <a:rPr lang="ta-IN" b="1" dirty="0" smtClean="0"/>
              <a:t>ஒவ்வொரு குழுவிலும் ஐந்து மாணவர்கள் கொண்டதாக இருக்க வேண்டும்</a:t>
            </a:r>
            <a:r>
              <a:rPr lang="en-US" b="1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b="1" dirty="0" smtClean="0"/>
              <a:t>செயல்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ta-IN" b="1" dirty="0" smtClean="0"/>
              <a:t>படி</a:t>
            </a:r>
            <a:r>
              <a:rPr lang="en-US" b="1" dirty="0" smtClean="0"/>
              <a:t> 2: </a:t>
            </a:r>
            <a:r>
              <a:rPr lang="ta-IN" b="1" dirty="0" smtClean="0"/>
              <a:t>ஒவ்வொரு குழுவிற்கும் பக்கங்க</a:t>
            </a:r>
            <a:r>
              <a:rPr lang="en-US" b="1" smtClean="0"/>
              <a:t>ளின்</a:t>
            </a:r>
            <a:r>
              <a:rPr lang="ta-IN" b="1" smtClean="0"/>
              <a:t> </a:t>
            </a:r>
            <a:r>
              <a:rPr lang="ta-IN" b="1" dirty="0" smtClean="0"/>
              <a:t>அடிப்படையிலான உருவங்களை</a:t>
            </a:r>
            <a:r>
              <a:rPr lang="en-US" b="1" dirty="0" smtClean="0"/>
              <a:t>  </a:t>
            </a:r>
            <a:r>
              <a:rPr lang="ta-IN" b="1" dirty="0" smtClean="0"/>
              <a:t>கொடுத்தல்</a:t>
            </a:r>
            <a:r>
              <a:rPr lang="en-US" b="1" dirty="0" smtClean="0"/>
              <a:t> (</a:t>
            </a:r>
            <a:r>
              <a:rPr lang="ta-IN" b="1" dirty="0" smtClean="0"/>
              <a:t>எடுத்துகாட்டாக</a:t>
            </a:r>
            <a:r>
              <a:rPr lang="en-US" b="1" dirty="0" smtClean="0"/>
              <a:t>)  </a:t>
            </a:r>
            <a:r>
              <a:rPr lang="ta-IN" b="1" dirty="0" smtClean="0"/>
              <a:t>சதுரம்</a:t>
            </a:r>
            <a:r>
              <a:rPr lang="en-US" b="1" dirty="0" smtClean="0"/>
              <a:t>, </a:t>
            </a:r>
            <a:r>
              <a:rPr lang="ta-IN" b="1" dirty="0" smtClean="0"/>
              <a:t>செவ்வகம்</a:t>
            </a:r>
            <a:r>
              <a:rPr lang="en-US" b="1" dirty="0" smtClean="0"/>
              <a:t>, </a:t>
            </a:r>
            <a:r>
              <a:rPr lang="ta-IN" b="1" dirty="0" smtClean="0"/>
              <a:t>இணைகரம்</a:t>
            </a:r>
            <a:r>
              <a:rPr lang="en-US" b="1" dirty="0" smtClean="0"/>
              <a:t>, </a:t>
            </a:r>
            <a:r>
              <a:rPr lang="ta-IN" b="1" dirty="0" smtClean="0"/>
              <a:t>முக்கோணங்கள்</a:t>
            </a:r>
            <a:r>
              <a:rPr lang="en-US" b="1" dirty="0" smtClean="0"/>
              <a:t>, </a:t>
            </a:r>
            <a:r>
              <a:rPr lang="ta-IN" b="1" dirty="0" smtClean="0"/>
              <a:t>சரிவகம் </a:t>
            </a:r>
          </a:p>
          <a:p>
            <a:pPr algn="just"/>
            <a:r>
              <a:rPr lang="ta-IN" b="1" dirty="0" smtClean="0"/>
              <a:t>படி</a:t>
            </a:r>
            <a:r>
              <a:rPr lang="en-US" b="1" dirty="0" smtClean="0"/>
              <a:t> 3:  </a:t>
            </a:r>
            <a:r>
              <a:rPr lang="ta-IN" b="1" dirty="0" smtClean="0"/>
              <a:t>கொடுக்கப்பட்ட முக்கோண உருவங்களை வடிவொற்றி வரைய செய்தல் </a:t>
            </a:r>
            <a:endParaRPr lang="en-US" dirty="0" smtClean="0"/>
          </a:p>
          <a:p>
            <a:r>
              <a:rPr lang="ta-IN" dirty="0" smtClean="0">
                <a:solidFill>
                  <a:srgbClr val="FF0000"/>
                </a:solidFill>
              </a:rPr>
              <a:t>picture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792162"/>
          </a:xfrm>
        </p:spPr>
        <p:txBody>
          <a:bodyPr/>
          <a:lstStyle/>
          <a:p>
            <a:r>
              <a:rPr lang="ta-IN" b="1" dirty="0" smtClean="0"/>
              <a:t>செயல்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10387584" cy="54864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</a:pPr>
            <a:r>
              <a:rPr lang="ta-IN" b="1" dirty="0" smtClean="0"/>
              <a:t>படி</a:t>
            </a:r>
            <a:r>
              <a:rPr lang="en-US" b="1" dirty="0" smtClean="0"/>
              <a:t> 4:  </a:t>
            </a:r>
            <a:r>
              <a:rPr lang="ta-IN" b="1" dirty="0" smtClean="0"/>
              <a:t>அவற்றை இனங்காணச் செய்ய சொல்ல கலந்துரையாடல்</a:t>
            </a:r>
            <a:endParaRPr lang="en-US" dirty="0" smtClean="0"/>
          </a:p>
          <a:p>
            <a:pPr lvl="2" algn="just">
              <a:lnSpc>
                <a:spcPct val="160000"/>
              </a:lnSpc>
            </a:pPr>
            <a:r>
              <a:rPr lang="ta-IN" b="1" dirty="0" smtClean="0"/>
              <a:t>முக்கோணங்களின் பக்கங்களை ஒப்பிடுதல் </a:t>
            </a:r>
            <a:endParaRPr lang="en-US" dirty="0" smtClean="0"/>
          </a:p>
          <a:p>
            <a:pPr lvl="2" algn="just">
              <a:lnSpc>
                <a:spcPct val="160000"/>
              </a:lnSpc>
            </a:pPr>
            <a:r>
              <a:rPr lang="ta-IN" b="1" dirty="0" smtClean="0"/>
              <a:t>மூன்று பக்கங்களும் சமமா</a:t>
            </a:r>
            <a:r>
              <a:rPr lang="en-US" b="1" dirty="0" smtClean="0"/>
              <a:t>?  </a:t>
            </a:r>
            <a:r>
              <a:rPr lang="ta-IN" b="1" dirty="0" smtClean="0"/>
              <a:t>அவ்வாறு இருப்பின் மூக்கோணம் அமையுமா?</a:t>
            </a:r>
            <a:endParaRPr lang="en-US" dirty="0" smtClean="0"/>
          </a:p>
          <a:p>
            <a:pPr lvl="2" algn="just">
              <a:lnSpc>
                <a:spcPct val="160000"/>
              </a:lnSpc>
            </a:pPr>
            <a:r>
              <a:rPr lang="ta-IN" b="1" dirty="0" smtClean="0"/>
              <a:t>அன்றாட நிகழ்வுகளில் மாணவன் காணும் முக்கோண உருவினை கூறசெய்தல்</a:t>
            </a:r>
            <a:endParaRPr lang="en-US" dirty="0" smtClean="0"/>
          </a:p>
          <a:p>
            <a:pPr lvl="2" algn="just">
              <a:lnSpc>
                <a:spcPct val="160000"/>
              </a:lnSpc>
            </a:pPr>
            <a:r>
              <a:rPr lang="ta-IN" b="1" dirty="0" smtClean="0"/>
              <a:t>ஒரு முக்கோணம் அமைய குறைந்த பட்சம் எத்தனை பக்கங்கள் வேண்டும்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மதிப்பீடு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a-IN" b="1" dirty="0" smtClean="0"/>
              <a:t>வ</a:t>
            </a:r>
            <a:r>
              <a:rPr lang="en-US" b="1" dirty="0" smtClean="0"/>
              <a:t>.</a:t>
            </a:r>
            <a:r>
              <a:rPr lang="ta-IN" b="1" dirty="0" smtClean="0"/>
              <a:t>எண்</a:t>
            </a:r>
            <a:r>
              <a:rPr lang="en-US" b="1" dirty="0" smtClean="0"/>
              <a:t>    </a:t>
            </a:r>
            <a:r>
              <a:rPr lang="ta-IN" b="1" dirty="0" smtClean="0"/>
              <a:t>பொருள் சமணபக்கங்கள்</a:t>
            </a:r>
            <a:r>
              <a:rPr lang="en-US" b="1" dirty="0" smtClean="0"/>
              <a:t>   </a:t>
            </a:r>
            <a:r>
              <a:rPr lang="ta-IN" b="1" dirty="0" smtClean="0"/>
              <a:t>முக்கோணத்தின் வகை</a:t>
            </a:r>
            <a:endParaRPr lang="en-US" dirty="0" smtClean="0"/>
          </a:p>
          <a:p>
            <a:r>
              <a:rPr lang="en-US" b="1" dirty="0" smtClean="0"/>
              <a:t>1.</a:t>
            </a:r>
            <a:endParaRPr lang="en-US" dirty="0" smtClean="0"/>
          </a:p>
          <a:p>
            <a:r>
              <a:rPr lang="en-US" b="1" dirty="0" smtClean="0"/>
              <a:t>2.</a:t>
            </a:r>
            <a:endParaRPr lang="en-US" dirty="0" smtClean="0"/>
          </a:p>
          <a:p>
            <a:r>
              <a:rPr lang="en-US" b="1" dirty="0" smtClean="0"/>
              <a:t>3.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NAS  </a:t>
            </a:r>
            <a:r>
              <a:rPr lang="ta-IN" b="1" dirty="0" smtClean="0"/>
              <a:t>வினாக்கள்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a-IN" b="1" dirty="0" smtClean="0"/>
              <a:t>படத்தில் எத்தனை முக்கோணங்கள் உள்ளன</a:t>
            </a:r>
            <a:endParaRPr lang="en-US" dirty="0" smtClean="0"/>
          </a:p>
          <a:p>
            <a:pPr lvl="0"/>
            <a:r>
              <a:rPr lang="en-US" b="1" dirty="0" smtClean="0"/>
              <a:t>                    </a:t>
            </a:r>
            <a:r>
              <a:rPr lang="ta-IN" b="1" dirty="0" smtClean="0"/>
              <a:t>இரண்டு முக்கோணம் சேர்ந்தால் வேறு ஏதேனும்</a:t>
            </a:r>
            <a:r>
              <a:rPr lang="en-US" b="1" dirty="0" smtClean="0"/>
              <a:t>  </a:t>
            </a:r>
            <a:r>
              <a:rPr lang="ta-IN" b="1" dirty="0" smtClean="0"/>
              <a:t>உருவம் உண்டாகும் அவை யாவை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செயல்</a:t>
            </a:r>
            <a:r>
              <a:rPr lang="en-US" b="1" dirty="0" smtClean="0"/>
              <a:t> - 2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a-IN" b="1" dirty="0" smtClean="0"/>
              <a:t>நோக்கம்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ta-IN" b="1" dirty="0" smtClean="0"/>
              <a:t>முக்கோணத்தின் கோணங்களை அளந்து அறிதல்</a:t>
            </a:r>
            <a:endParaRPr lang="en-US" dirty="0" smtClean="0"/>
          </a:p>
          <a:p>
            <a:pPr>
              <a:buNone/>
            </a:pPr>
            <a:r>
              <a:rPr lang="ta-IN" b="1" dirty="0" smtClean="0"/>
              <a:t>படி</a:t>
            </a:r>
            <a:r>
              <a:rPr lang="en-US" b="1" dirty="0" smtClean="0"/>
              <a:t> - 1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ta-IN" b="1" dirty="0" smtClean="0"/>
              <a:t>மாணவர்கள் ஏதேனும் மூன்று முக்கோணங்கள் வரைந்து அதன் கோணங்களை பாகை மானியின் உதவியுடன் அளந்து எழுதுதல்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செயல்</a:t>
            </a:r>
            <a:r>
              <a:rPr lang="en-US" b="1" dirty="0" smtClean="0"/>
              <a:t> - 2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a-IN" b="1" dirty="0" smtClean="0"/>
              <a:t>படி</a:t>
            </a:r>
            <a:r>
              <a:rPr lang="en-US" b="1" dirty="0" smtClean="0"/>
              <a:t> - 2</a:t>
            </a:r>
            <a:endParaRPr lang="en-US" dirty="0" smtClean="0"/>
          </a:p>
          <a:p>
            <a:r>
              <a:rPr lang="en-US" b="1" dirty="0" smtClean="0"/>
              <a:t> </a:t>
            </a:r>
            <a:r>
              <a:rPr lang="ta-IN" b="1" dirty="0" smtClean="0"/>
              <a:t>முக்கோணங்களின் கோணங்கள் பட்டியலிடுதல்</a:t>
            </a:r>
            <a:endParaRPr lang="en-US" dirty="0" smtClean="0"/>
          </a:p>
          <a:p>
            <a:r>
              <a:rPr lang="ta-IN" b="1" dirty="0" smtClean="0"/>
              <a:t>வ</a:t>
            </a:r>
            <a:r>
              <a:rPr lang="en-US" b="1" dirty="0" smtClean="0"/>
              <a:t>.</a:t>
            </a:r>
            <a:r>
              <a:rPr lang="ta-IN" b="1" dirty="0" smtClean="0"/>
              <a:t>எண்</a:t>
            </a:r>
            <a:endParaRPr lang="en-US" dirty="0" smtClean="0"/>
          </a:p>
          <a:p>
            <a:r>
              <a:rPr lang="ta-IN" b="1" dirty="0" smtClean="0"/>
              <a:t>முக்கோணம்</a:t>
            </a:r>
            <a:endParaRPr lang="en-US" dirty="0" smtClean="0"/>
          </a:p>
          <a:p>
            <a:r>
              <a:rPr lang="ta-IN" b="1" dirty="0" smtClean="0"/>
              <a:t>கோணங்கள்</a:t>
            </a:r>
            <a:endParaRPr lang="en-US" dirty="0" smtClean="0"/>
          </a:p>
          <a:p>
            <a:r>
              <a:rPr lang="ta-IN" b="1" dirty="0" smtClean="0"/>
              <a:t>கூடுதல்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கலந்துரையாடல்</a:t>
            </a:r>
            <a:r>
              <a:rPr lang="en-US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a-IN" b="1" dirty="0" smtClean="0"/>
              <a:t>மாணவர்கள் தங்கள் முக்கோணங்களின் கோண அளவுகள் மற்றும் அவற்றின் கூடுதலைக் கூறுதல்</a:t>
            </a:r>
            <a:endParaRPr lang="en-US" dirty="0" smtClean="0"/>
          </a:p>
          <a:p>
            <a:pPr>
              <a:buNone/>
            </a:pPr>
            <a:endParaRPr lang="ta-IN" b="1" dirty="0" smtClean="0"/>
          </a:p>
          <a:p>
            <a:pPr>
              <a:buNone/>
            </a:pPr>
            <a:r>
              <a:rPr lang="ta-IN" b="1" dirty="0" smtClean="0"/>
              <a:t>பொதுமைப்படுத்துதல்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ta-IN" b="1" dirty="0" smtClean="0"/>
              <a:t>யாரேனும் வரைந்த முக்கோணத்தில் விரிகோணம் உள்ளதா</a:t>
            </a:r>
            <a:r>
              <a:rPr lang="en-US" b="1" dirty="0" smtClean="0"/>
              <a:t>?</a:t>
            </a:r>
            <a:endParaRPr lang="en-US" dirty="0" smtClean="0"/>
          </a:p>
          <a:p>
            <a:pPr lvl="0"/>
            <a:r>
              <a:rPr lang="ta-IN" b="1" dirty="0" smtClean="0"/>
              <a:t>எத்தனை விரிகோணங்கள் ஒரமுக்கோணத்தில் உள்ளன</a:t>
            </a:r>
            <a:r>
              <a:rPr lang="en-US" b="1" dirty="0" smtClean="0"/>
              <a:t>? </a:t>
            </a:r>
            <a:r>
              <a:rPr lang="ta-IN" b="1" dirty="0" smtClean="0"/>
              <a:t>ஏன்</a:t>
            </a:r>
            <a:r>
              <a:rPr lang="en-US" b="1" dirty="0" smtClean="0"/>
              <a:t>?</a:t>
            </a:r>
            <a:endParaRPr lang="en-US" dirty="0" smtClean="0"/>
          </a:p>
          <a:p>
            <a:pPr lvl="0"/>
            <a:r>
              <a:rPr lang="ta-IN" b="1" dirty="0" smtClean="0"/>
              <a:t>அனைத்து முக்கோணங்களுக்கும் மூன்று கோணங்களின் கூடுதல்</a:t>
            </a:r>
            <a:r>
              <a:rPr lang="en-US" b="1" dirty="0" smtClean="0"/>
              <a:t> 180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"/>
            <a:ext cx="10134600" cy="64770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b="1" dirty="0" err="1">
                <a:latin typeface="Bamini" pitchFamily="2" charset="0"/>
              </a:rPr>
              <a:t>Foe;ijfs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jdJ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cldb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R+oypy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chpa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fw;wy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mDgtq;fs</a:t>
            </a:r>
            <a:r>
              <a:rPr lang="en-US" b="1" dirty="0">
                <a:latin typeface="Bamini" pitchFamily="2" charset="0"/>
              </a:rPr>
              <a:t>; %</a:t>
            </a:r>
            <a:r>
              <a:rPr lang="en-US" b="1" dirty="0" err="1">
                <a:latin typeface="Bamini" pitchFamily="2" charset="0"/>
              </a:rPr>
              <a:t>yk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mbg;gilf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fzpjf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fUj;Jfis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Ghpe;J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nfhs;s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cjTjhf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njhlf;f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fy;tp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fzpjk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mikjy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Ntz;Lk</a:t>
            </a:r>
            <a:r>
              <a:rPr lang="en-US" b="1" dirty="0">
                <a:latin typeface="Bamini" pitchFamily="2" charset="0"/>
              </a:rPr>
              <a:t>;.</a:t>
            </a:r>
          </a:p>
          <a:p>
            <a:pPr algn="just">
              <a:lnSpc>
                <a:spcPct val="170000"/>
              </a:lnSpc>
            </a:pPr>
            <a:r>
              <a:rPr lang="en-US" b="1" dirty="0" err="1" smtClean="0">
                <a:latin typeface="Bamini" pitchFamily="2" charset="0"/>
              </a:rPr>
              <a:t>fzpj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mwpthdJ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gUg;nghUs</a:t>
            </a:r>
            <a:r>
              <a:rPr lang="en-US" b="1" dirty="0">
                <a:latin typeface="Bamini" pitchFamily="2" charset="0"/>
              </a:rPr>
              <a:t>; 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  <a:r>
              <a:rPr lang="en-US" b="1" dirty="0">
                <a:latin typeface="Bamini" pitchFamily="2" charset="0"/>
              </a:rPr>
              <a:t>) </a:t>
            </a:r>
            <a:r>
              <a:rPr lang="en-US" b="1" dirty="0" err="1">
                <a:latin typeface="Bamini" pitchFamily="2" charset="0"/>
              </a:rPr>
              <a:t>epiyapypUe;J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fUj;jpay</a:t>
            </a:r>
            <a:r>
              <a:rPr lang="en-US" b="1" dirty="0">
                <a:latin typeface="Bamini" pitchFamily="2" charset="0"/>
              </a:rPr>
              <a:t>;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r>
              <a:rPr lang="en-US" b="1" dirty="0">
                <a:latin typeface="Bamini" pitchFamily="2" charset="0"/>
              </a:rPr>
              <a:t>) </a:t>
            </a:r>
            <a:r>
              <a:rPr lang="en-US" b="1" dirty="0" err="1" smtClean="0">
                <a:latin typeface="Bamini" pitchFamily="2" charset="0"/>
              </a:rPr>
              <a:t>epiyf;F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ta-IN" sz="2600" b="1" dirty="0" smtClean="0">
                <a:latin typeface="Bamini" pitchFamily="2" charset="0"/>
              </a:rPr>
              <a:t>செல்வ</a:t>
            </a:r>
            <a:r>
              <a:rPr lang="en-US" sz="3500" b="1" dirty="0" smtClean="0">
                <a:latin typeface="Bamini" pitchFamily="2" charset="0"/>
              </a:rPr>
              <a:t>J</a:t>
            </a:r>
            <a:endParaRPr lang="en-US" sz="3500" b="1" dirty="0">
              <a:latin typeface="Bamini" pitchFamily="2" charset="0"/>
            </a:endParaRPr>
          </a:p>
          <a:p>
            <a:pPr algn="just">
              <a:lnSpc>
                <a:spcPct val="170000"/>
              </a:lnSpc>
            </a:pPr>
            <a:r>
              <a:rPr lang="en-US" b="1" dirty="0" err="1" smtClean="0">
                <a:latin typeface="Bamini" pitchFamily="2" charset="0"/>
              </a:rPr>
              <a:t>xt;nthU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Foe;ijAk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fzpj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fUj;Jfis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rhpahf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Ghpe;Jnfhs;sTk</a:t>
            </a:r>
            <a:r>
              <a:rPr lang="en-US" b="1" dirty="0">
                <a:latin typeface="Bamini" pitchFamily="2" charset="0"/>
              </a:rPr>
              <a:t>;&gt; </a:t>
            </a:r>
            <a:r>
              <a:rPr lang="en-US" b="1" dirty="0" err="1">
                <a:latin typeface="Bamini" pitchFamily="2" charset="0"/>
              </a:rPr>
              <a:t>Ghpe;J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nfhz;lij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Gjpa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R+oypy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gad;gLj;Jk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tpjkhf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jpwid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 smtClean="0">
                <a:latin typeface="Bamini" pitchFamily="2" charset="0"/>
              </a:rPr>
              <a:t>thh;j;njLg;gJ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674111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செயல்</a:t>
            </a:r>
            <a:r>
              <a:rPr lang="en-US" b="1" dirty="0" smtClean="0"/>
              <a:t>:3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a-IN" dirty="0" smtClean="0"/>
              <a:t>முக்கோணத்தின் இரு கோண அளவுகள் கொடுக்கப்பட்டு இருப்பின் மூன்றாம் கோண அளவிணைக்காணல்</a:t>
            </a:r>
            <a:endParaRPr lang="en-US" dirty="0" smtClean="0"/>
          </a:p>
          <a:p>
            <a:pPr>
              <a:buNone/>
            </a:pPr>
            <a:r>
              <a:rPr lang="ta-IN" dirty="0" smtClean="0"/>
              <a:t>படி</a:t>
            </a:r>
            <a:r>
              <a:rPr lang="en-US" dirty="0" smtClean="0"/>
              <a:t>: 1</a:t>
            </a:r>
          </a:p>
          <a:p>
            <a:pPr>
              <a:buNone/>
            </a:pPr>
            <a:r>
              <a:rPr lang="ta-IN" dirty="0" smtClean="0"/>
              <a:t>மாணவர்களை ஒரு முக்கோணம் வரைந்து கோண அளவுகளை எழுத சொல்லுதல்</a:t>
            </a:r>
            <a:endParaRPr lang="en-US" dirty="0" smtClean="0"/>
          </a:p>
          <a:p>
            <a:r>
              <a:rPr lang="ta-IN" dirty="0" smtClean="0"/>
              <a:t>முக்கோணம்</a:t>
            </a:r>
            <a:endParaRPr lang="en-US" dirty="0" smtClean="0"/>
          </a:p>
          <a:p>
            <a:r>
              <a:rPr lang="en-US" dirty="0" smtClean="0"/>
              <a:t>ABC</a:t>
            </a:r>
            <a:r>
              <a:rPr lang="ta-IN" dirty="0" smtClean="0"/>
              <a:t>யில்</a:t>
            </a:r>
            <a:endParaRPr lang="en-US" dirty="0" smtClean="0"/>
          </a:p>
          <a:p>
            <a:r>
              <a:rPr lang="ta-IN" dirty="0" smtClean="0"/>
              <a:t>கோணங்களை எழுத சொல்லுதல்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a-IN" dirty="0" smtClean="0"/>
              <a:t>படி</a:t>
            </a:r>
            <a:r>
              <a:rPr lang="en-US" dirty="0" smtClean="0"/>
              <a:t>:3</a:t>
            </a:r>
          </a:p>
          <a:p>
            <a:r>
              <a:rPr lang="en-US" dirty="0" smtClean="0"/>
              <a:t>	</a:t>
            </a:r>
            <a:r>
              <a:rPr lang="ta-IN" dirty="0" smtClean="0"/>
              <a:t>கீழ்க்கண்ட அட்டவனையை நிரப்புக</a:t>
            </a:r>
            <a:endParaRPr lang="en-US" dirty="0" smtClean="0"/>
          </a:p>
          <a:p>
            <a:r>
              <a:rPr lang="ta-IN" dirty="0" smtClean="0"/>
              <a:t>வ</a:t>
            </a:r>
            <a:r>
              <a:rPr lang="en-US" dirty="0" smtClean="0"/>
              <a:t>.</a:t>
            </a:r>
            <a:r>
              <a:rPr lang="ta-IN" dirty="0" smtClean="0"/>
              <a:t>எண்</a:t>
            </a:r>
            <a:endParaRPr lang="en-US" dirty="0" smtClean="0"/>
          </a:p>
          <a:p>
            <a:r>
              <a:rPr lang="ta-IN" dirty="0" smtClean="0"/>
              <a:t>படம் </a:t>
            </a:r>
            <a:endParaRPr lang="en-US" dirty="0" smtClean="0"/>
          </a:p>
          <a:p>
            <a:r>
              <a:rPr lang="ta-IN" dirty="0" smtClean="0"/>
              <a:t>காண்க </a:t>
            </a:r>
            <a:endParaRPr lang="en-US" dirty="0" smtClean="0"/>
          </a:p>
          <a:p>
            <a:r>
              <a:rPr lang="ta-IN" dirty="0" smtClean="0"/>
              <a:t>நிரப்புக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a-IN" dirty="0" smtClean="0"/>
              <a:t>கலந்துரையாடல்</a:t>
            </a:r>
            <a:r>
              <a:rPr lang="en-US" dirty="0" smtClean="0"/>
              <a:t>:</a:t>
            </a:r>
          </a:p>
          <a:p>
            <a:pPr lvl="0"/>
            <a:r>
              <a:rPr lang="ta-IN" dirty="0" smtClean="0"/>
              <a:t>முக்கோணத்தின் மூன்று கோணங்களின் கூடுதல்</a:t>
            </a:r>
            <a:r>
              <a:rPr lang="en-US" dirty="0" smtClean="0"/>
              <a:t> 180</a:t>
            </a:r>
          </a:p>
          <a:p>
            <a:pPr lvl="0"/>
            <a:r>
              <a:rPr lang="ta-IN" dirty="0" smtClean="0"/>
              <a:t>முக்கோணத்தில் ஏதேனும் இரண்டு கோணங்களின் கூடுதல் விரிக்கோணமாக இருந்தால் மூன்றாவது கோணம் குறுங்கோணமாகும்</a:t>
            </a:r>
            <a:endParaRPr lang="en-US" dirty="0" smtClean="0"/>
          </a:p>
          <a:p>
            <a:pPr lvl="0"/>
            <a:r>
              <a:rPr lang="ta-IN" dirty="0" smtClean="0"/>
              <a:t>முக்கோணத்தில் இரண்டு கோணங்கள் ஒன்றாக இருப்பின் மூன்றாவது கோணமும் முதல் இரண்டு கோணங்கள் போல் அமையும்</a:t>
            </a:r>
            <a:endParaRPr lang="en-US" dirty="0" smtClean="0"/>
          </a:p>
          <a:p>
            <a:endParaRPr lang="ta-I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dirty="0" smtClean="0"/>
              <a:t>மதிப்பீடு வினாக்கள்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990600"/>
            <a:ext cx="10235184" cy="52578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ta-IN" dirty="0" smtClean="0"/>
              <a:t>கோணம்</a:t>
            </a:r>
            <a:r>
              <a:rPr lang="en-US" dirty="0" smtClean="0"/>
              <a:t> n </a:t>
            </a:r>
            <a:r>
              <a:rPr lang="ta-IN" dirty="0" smtClean="0"/>
              <a:t>யைக் காண்க</a:t>
            </a:r>
            <a:endParaRPr lang="en-US" dirty="0" smtClean="0"/>
          </a:p>
          <a:p>
            <a:pPr lvl="0" algn="just">
              <a:lnSpc>
                <a:spcPct val="160000"/>
              </a:lnSpc>
            </a:pPr>
            <a:r>
              <a:rPr lang="ta-IN" dirty="0" smtClean="0"/>
              <a:t>ஒரு முக்கோணத்தில் ஒரு கோணம்</a:t>
            </a:r>
            <a:r>
              <a:rPr lang="en-US" dirty="0" smtClean="0"/>
              <a:t> 90 </a:t>
            </a:r>
            <a:r>
              <a:rPr lang="ta-IN" dirty="0" smtClean="0"/>
              <a:t>எனில் மிதமுள்ள இரண்டு கோணங்கள் யாவை</a:t>
            </a:r>
            <a:r>
              <a:rPr lang="en-US" dirty="0" smtClean="0"/>
              <a:t>?</a:t>
            </a:r>
          </a:p>
          <a:p>
            <a:pPr lvl="0" algn="just">
              <a:lnSpc>
                <a:spcPct val="160000"/>
              </a:lnSpc>
            </a:pPr>
            <a:r>
              <a:rPr lang="ta-IN" dirty="0" smtClean="0"/>
              <a:t>ஒரு முக்கோணத்தில் ஒரு கோணம்</a:t>
            </a:r>
            <a:r>
              <a:rPr lang="en-US" dirty="0" smtClean="0"/>
              <a:t> 60 </a:t>
            </a:r>
            <a:r>
              <a:rPr lang="ta-IN" dirty="0" smtClean="0"/>
              <a:t>எனில் மிதமுள்ள இரண்டு கோணங்களின் கூடுதல்</a:t>
            </a:r>
            <a:r>
              <a:rPr lang="en-US" dirty="0" smtClean="0"/>
              <a:t> 120 </a:t>
            </a:r>
            <a:r>
              <a:rPr lang="ta-IN" dirty="0" smtClean="0"/>
              <a:t>ஆகும்</a:t>
            </a:r>
            <a:r>
              <a:rPr lang="en-US" dirty="0" smtClean="0"/>
              <a:t>.  </a:t>
            </a:r>
          </a:p>
          <a:p>
            <a:pPr algn="just">
              <a:lnSpc>
                <a:spcPct val="160000"/>
              </a:lnSpc>
            </a:pPr>
            <a:r>
              <a:rPr lang="ta-IN" dirty="0" smtClean="0"/>
              <a:t>ஆம்</a:t>
            </a:r>
            <a:r>
              <a:rPr lang="en-US" dirty="0" smtClean="0"/>
              <a:t>? </a:t>
            </a:r>
            <a:r>
              <a:rPr lang="ta-IN" dirty="0" smtClean="0"/>
              <a:t>இல்லை</a:t>
            </a:r>
            <a:r>
              <a:rPr lang="en-US" dirty="0" smtClean="0"/>
              <a:t>? </a:t>
            </a:r>
            <a:r>
              <a:rPr lang="ta-IN" dirty="0" smtClean="0"/>
              <a:t>விடை எதவாக இருந்தாலும் காரணம் கூறுக</a:t>
            </a:r>
            <a:r>
              <a:rPr lang="en-US" dirty="0" smtClean="0"/>
              <a:t>.</a:t>
            </a:r>
          </a:p>
          <a:p>
            <a:pPr lvl="0" algn="just">
              <a:lnSpc>
                <a:spcPct val="160000"/>
              </a:lnSpc>
            </a:pPr>
            <a:r>
              <a:rPr lang="ta-IN" dirty="0" smtClean="0"/>
              <a:t>கீழே கொடுக்கப்பட்ட புள்ளி படத்தில் எத்தனை முக்கோணங்கள் அமைக்கலாம்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1"/>
            <a:ext cx="10515600" cy="609599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Bamini" pitchFamily="2" charset="0"/>
              </a:rPr>
              <a:t>fzpj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ghlj;jpl;lk</a:t>
            </a:r>
            <a:r>
              <a:rPr lang="en-US" b="1" dirty="0" smtClean="0">
                <a:latin typeface="Bamini" pitchFamily="2" charset="0"/>
              </a:rPr>
              <a:t>;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685800"/>
            <a:ext cx="10477500" cy="5715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200000"/>
              </a:lnSpc>
            </a:pPr>
            <a:r>
              <a:rPr lang="en-US" sz="2000" b="1" dirty="0" err="1" smtClean="0">
                <a:latin typeface="Bamini" pitchFamily="2" charset="0"/>
              </a:rPr>
              <a:t>fzpj</a:t>
            </a:r>
            <a:r>
              <a:rPr lang="en-US" sz="2000" b="1" dirty="0" smtClean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fUj;JfNshL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njhlh;Gila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gpw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ghl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fUj;Jfis</a:t>
            </a:r>
            <a:r>
              <a:rPr lang="en-US" sz="2000" b="1" dirty="0">
                <a:latin typeface="Bamini" pitchFamily="2" charset="0"/>
              </a:rPr>
              <a:t> ,</a:t>
            </a:r>
            <a:r>
              <a:rPr lang="en-US" sz="2000" b="1" dirty="0" err="1">
                <a:latin typeface="Bamini" pitchFamily="2" charset="0"/>
              </a:rPr>
              <a:t>izj;J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Ghpe;J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nfhs;Sjy</a:t>
            </a:r>
            <a:r>
              <a:rPr lang="en-US" sz="2000" b="1" dirty="0">
                <a:latin typeface="Bamini" pitchFamily="2" charset="0"/>
              </a:rPr>
              <a:t>;&gt; </a:t>
            </a:r>
            <a:endParaRPr lang="en-US" sz="2000" b="1" dirty="0" smtClean="0">
              <a:latin typeface="Bamini" pitchFamily="2" charset="0"/>
            </a:endParaRPr>
          </a:p>
          <a:p>
            <a:pPr algn="just">
              <a:lnSpc>
                <a:spcPct val="200000"/>
              </a:lnSpc>
            </a:pPr>
            <a:r>
              <a:rPr lang="en-US" sz="2000" b="1" dirty="0" err="1" smtClean="0">
                <a:latin typeface="Bamini" pitchFamily="2" charset="0"/>
              </a:rPr>
              <a:t>fzpjk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vd;gJ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fhuz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fhhPaj;NjhL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nray;gLk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kdepiyia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cUthf;Fk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gof;f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tof;fkhFk</a:t>
            </a:r>
            <a:r>
              <a:rPr lang="en-US" sz="2000" b="1" dirty="0">
                <a:latin typeface="Bamini" pitchFamily="2" charset="0"/>
              </a:rPr>
              <a:t>;. </a:t>
            </a:r>
            <a:endParaRPr lang="en-US" sz="2000" b="1" dirty="0" smtClean="0">
              <a:latin typeface="Bamini" pitchFamily="2" charset="0"/>
            </a:endParaRPr>
          </a:p>
          <a:p>
            <a:pPr algn="just">
              <a:lnSpc>
                <a:spcPct val="200000"/>
              </a:lnSpc>
            </a:pPr>
            <a:r>
              <a:rPr lang="en-US" sz="2000" b="1" dirty="0" err="1" smtClean="0">
                <a:latin typeface="Bamini" pitchFamily="2" charset="0"/>
              </a:rPr>
              <a:t>fzpj</a:t>
            </a:r>
            <a:r>
              <a:rPr lang="en-US" sz="2000" b="1" dirty="0" smtClean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nkhop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kw;Wk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FwpaPlhdJ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ePz;l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thf;fpaq;fis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FWfpa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tbtkhf;FtJk</a:t>
            </a:r>
            <a:r>
              <a:rPr lang="en-US" sz="2000" b="1" dirty="0">
                <a:latin typeface="Bamini" pitchFamily="2" charset="0"/>
              </a:rPr>
              <a:t>;&gt; </a:t>
            </a:r>
            <a:r>
              <a:rPr lang="en-US" sz="2000" b="1" dirty="0" err="1">
                <a:latin typeface="Bamini" pitchFamily="2" charset="0"/>
              </a:rPr>
              <a:t>fUj;Jfis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rhpahd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tbtpy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nfhLg;gjhFk</a:t>
            </a:r>
            <a:r>
              <a:rPr lang="en-US" sz="2000" b="1" dirty="0" smtClean="0">
                <a:latin typeface="Bamini" pitchFamily="2" charset="0"/>
              </a:rPr>
              <a:t>;.</a:t>
            </a:r>
            <a:endParaRPr lang="en-US" sz="2000" b="1" dirty="0">
              <a:latin typeface="Bamini" pitchFamily="2" charset="0"/>
            </a:endParaRPr>
          </a:p>
          <a:p>
            <a:pPr algn="just">
              <a:lnSpc>
                <a:spcPct val="200000"/>
              </a:lnSpc>
            </a:pPr>
            <a:r>
              <a:rPr lang="en-US" sz="2000" b="1" dirty="0" err="1" smtClean="0">
                <a:latin typeface="Bamini" pitchFamily="2" charset="0"/>
              </a:rPr>
              <a:t>md;whl</a:t>
            </a:r>
            <a:r>
              <a:rPr lang="en-US" sz="2000" b="1" dirty="0" smtClean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tho;tpy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vOk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gpur;ridfSf;F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fzpj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FwpaPl;L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tbtj;jpd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Jizf;nfhz;L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jPh;f;f</a:t>
            </a:r>
            <a:r>
              <a:rPr lang="en-US" sz="2000" b="1" dirty="0">
                <a:latin typeface="Bamini" pitchFamily="2" charset="0"/>
              </a:rPr>
              <a:t> ,</a:t>
            </a:r>
            <a:r>
              <a:rPr lang="en-US" sz="2000" b="1" dirty="0" err="1">
                <a:latin typeface="Bamini" pitchFamily="2" charset="0"/>
              </a:rPr>
              <a:t>aYk</a:t>
            </a:r>
            <a:r>
              <a:rPr lang="en-US" sz="2000" b="1" dirty="0">
                <a:latin typeface="Bamini" pitchFamily="2" charset="0"/>
              </a:rPr>
              <a:t>;. </a:t>
            </a:r>
            <a:r>
              <a:rPr lang="en-US" sz="2000" b="1" dirty="0" err="1" smtClean="0">
                <a:latin typeface="Bamini" pitchFamily="2" charset="0"/>
              </a:rPr>
              <a:t>gpw;fhy</a:t>
            </a:r>
            <a:r>
              <a:rPr lang="en-US" sz="2000" b="1" dirty="0" smtClean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nray;ghLfSf;F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fzpj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nkhopAk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FwpaPLfSk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mtrpakhfpwJ</a:t>
            </a:r>
            <a:r>
              <a:rPr lang="en-US" sz="2000" b="1" dirty="0">
                <a:latin typeface="Bamini" pitchFamily="2" charset="0"/>
              </a:rPr>
              <a:t>.  </a:t>
            </a:r>
          </a:p>
          <a:p>
            <a:pPr algn="just">
              <a:lnSpc>
                <a:spcPct val="200000"/>
              </a:lnSpc>
            </a:pPr>
            <a:r>
              <a:rPr lang="en-US" sz="2000" b="1" dirty="0" err="1">
                <a:latin typeface="Bamini" pitchFamily="2" charset="0"/>
              </a:rPr>
              <a:t>ngUk;ghyhd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fzpj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 smtClean="0">
                <a:latin typeface="Bamini" pitchFamily="2" charset="0"/>
              </a:rPr>
              <a:t>fz;Lgpbg;Gfs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fzpj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nkhopapd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Jizf;nfhz;Nl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tptupf;f</a:t>
            </a:r>
            <a:r>
              <a:rPr lang="en-US" sz="2000" b="1" dirty="0">
                <a:latin typeface="Bamini" pitchFamily="2" charset="0"/>
              </a:rPr>
              <a:t> ,</a:t>
            </a:r>
            <a:r>
              <a:rPr lang="en-US" sz="2000" b="1" dirty="0" err="1">
                <a:latin typeface="Bamini" pitchFamily="2" charset="0"/>
              </a:rPr>
              <a:t>aYk</a:t>
            </a:r>
            <a:r>
              <a:rPr lang="en-US" sz="2000" b="1" dirty="0">
                <a:latin typeface="Bamini" pitchFamily="2" charset="0"/>
              </a:rPr>
              <a:t>;.  </a:t>
            </a:r>
            <a:r>
              <a:rPr lang="en-US" sz="2000" b="1" dirty="0" err="1">
                <a:latin typeface="Bamini" pitchFamily="2" charset="0"/>
              </a:rPr>
              <a:t>v.fh</a:t>
            </a:r>
            <a:r>
              <a:rPr lang="en-US" sz="2000" b="1" dirty="0">
                <a:latin typeface="Bamini" pitchFamily="2" charset="0"/>
              </a:rPr>
              <a:t> Id;];</a:t>
            </a:r>
            <a:r>
              <a:rPr lang="en-US" sz="2000" b="1" dirty="0" err="1">
                <a:latin typeface="Bamini" pitchFamily="2" charset="0"/>
              </a:rPr>
              <a:t>Bd</a:t>
            </a:r>
            <a:r>
              <a:rPr lang="en-US" sz="2000" b="1" dirty="0">
                <a:latin typeface="Bamini" pitchFamily="2" charset="0"/>
              </a:rPr>
              <a:t>; </a:t>
            </a:r>
            <a:r>
              <a:rPr lang="en-US" sz="2000" b="1" dirty="0" err="1">
                <a:latin typeface="Bamini" pitchFamily="2" charset="0"/>
              </a:rPr>
              <a:t>rkd;ghl;il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E=mc</a:t>
            </a:r>
            <a:r>
              <a:rPr 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vd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Fwpj;J</a:t>
            </a:r>
            <a:r>
              <a:rPr lang="en-US" sz="2000" b="1" dirty="0">
                <a:latin typeface="Bamini" pitchFamily="2" charset="0"/>
              </a:rPr>
              <a:t> </a:t>
            </a:r>
            <a:r>
              <a:rPr lang="en-US" sz="2000" b="1" dirty="0" err="1">
                <a:latin typeface="Bamini" pitchFamily="2" charset="0"/>
              </a:rPr>
              <a:t>fhl;Ljy</a:t>
            </a:r>
            <a:r>
              <a:rPr lang="en-US" sz="2000" b="1" dirty="0" smtClean="0">
                <a:latin typeface="Bamini" pitchFamily="2" charset="0"/>
              </a:rPr>
              <a:t>;.</a:t>
            </a:r>
            <a:endParaRPr lang="en-US" sz="2000" b="1" dirty="0">
              <a:latin typeface="Bamin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260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152401"/>
            <a:ext cx="10515600" cy="6096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Bamini" pitchFamily="2" charset="0"/>
              </a:rPr>
              <a:t>gs;spf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fzpjk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fw;gjd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 smtClean="0">
                <a:latin typeface="Bamini" pitchFamily="2" charset="0"/>
              </a:rPr>
              <a:t>Nehf;fq;fs</a:t>
            </a:r>
            <a:r>
              <a:rPr lang="en-US" b="1" dirty="0" smtClean="0">
                <a:latin typeface="Bamini" pitchFamily="2" charset="0"/>
              </a:rPr>
              <a:t>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10591800" cy="56388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600" b="1" dirty="0" err="1" smtClean="0">
                <a:latin typeface="Bamini" pitchFamily="2" charset="0"/>
              </a:rPr>
              <a:t>fzpjj;jpd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Kf;fpaj;Jtj;ij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njhpe;J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nfhs;Sjy</a:t>
            </a:r>
            <a:r>
              <a:rPr lang="en-US" sz="2600" b="1" dirty="0">
                <a:latin typeface="Bamini" pitchFamily="2" charset="0"/>
              </a:rPr>
              <a:t>;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fzpj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nkhopapy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tpthjpj;jy</a:t>
            </a:r>
            <a:r>
              <a:rPr lang="en-US" sz="2600" b="1" dirty="0">
                <a:latin typeface="Bamini" pitchFamily="2" charset="0"/>
              </a:rPr>
              <a:t>;&gt; </a:t>
            </a:r>
            <a:r>
              <a:rPr lang="en-US" sz="2600" b="1" dirty="0" err="1">
                <a:latin typeface="Bamini" pitchFamily="2" charset="0"/>
              </a:rPr>
              <a:t>ciuahLjy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kw;Wk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ntspg;gLj;Jjy</a:t>
            </a:r>
            <a:r>
              <a:rPr lang="en-US" sz="2600" b="1" dirty="0">
                <a:latin typeface="Bamini" pitchFamily="2" charset="0"/>
              </a:rPr>
              <a:t>;.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midj;J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Foe;ijfSk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 smtClean="0">
                <a:latin typeface="Bamini" pitchFamily="2" charset="0"/>
              </a:rPr>
              <a:t>mwpTG+h;tkhf</a:t>
            </a:r>
            <a:r>
              <a:rPr lang="en-US" sz="2600" b="1" dirty="0" smtClean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Mh;tj;Jld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gq;Nfw;Fk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tifapyhd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fzpj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nray;ghLfis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Mrphpah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mikj;J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jUjy</a:t>
            </a:r>
            <a:r>
              <a:rPr lang="en-US" sz="2600" b="1" dirty="0">
                <a:latin typeface="Bamini" pitchFamily="2" charset="0"/>
              </a:rPr>
              <a:t>;.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fzpj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ghlj;jpy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Foe;ijfs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nra;Ak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gpiofis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mth;fNs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jpUj;jp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nfhs;s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tha;g;gspj;jy</a:t>
            </a:r>
            <a:r>
              <a:rPr lang="en-US" sz="2600" b="1" dirty="0">
                <a:latin typeface="Bamini" pitchFamily="2" charset="0"/>
              </a:rPr>
              <a:t>;.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njhlh;e;J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jdpj;J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fzf;Ffis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mZfp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jPh;f;f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tha;g;gspg;gJ</a:t>
            </a:r>
            <a:r>
              <a:rPr lang="en-US" sz="2600" b="1" dirty="0">
                <a:latin typeface="Bamini" pitchFamily="2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xU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Fwpg;gpl;l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fzf;fpw;F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gy;NtW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topfspy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jPh;T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fhz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Rje;jpukhf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re;jpf;f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tha;g;gspj;jy</a:t>
            </a:r>
            <a:r>
              <a:rPr lang="en-US" sz="2600" b="1" dirty="0">
                <a:latin typeface="Bamini" pitchFamily="2" charset="0"/>
              </a:rPr>
              <a:t>;.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md;whl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tho;tpy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vOk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fzf;Ffisj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jPh;f;Fk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 smtClean="0">
                <a:latin typeface="Bamini" pitchFamily="2" charset="0"/>
              </a:rPr>
              <a:t>jpwidg;ngw</a:t>
            </a:r>
            <a:r>
              <a:rPr lang="en-US" sz="2600" b="1" dirty="0" smtClean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nra;jy</a:t>
            </a:r>
            <a:r>
              <a:rPr lang="en-US" sz="2600" b="1" dirty="0">
                <a:latin typeface="Bamini" pitchFamily="2" charset="0"/>
              </a:rPr>
              <a:t>;.</a:t>
            </a:r>
          </a:p>
          <a:p>
            <a:pPr lvl="0" algn="just">
              <a:lnSpc>
                <a:spcPct val="150000"/>
              </a:lnSpc>
            </a:pPr>
            <a:r>
              <a:rPr lang="en-US" sz="2600" b="1" dirty="0" err="1">
                <a:latin typeface="Bamini" pitchFamily="2" charset="0"/>
              </a:rPr>
              <a:t>fhuz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fhhPaj;NjhL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>
                <a:latin typeface="Bamini" pitchFamily="2" charset="0"/>
              </a:rPr>
              <a:t>rpe;jpf;Fk</a:t>
            </a:r>
            <a:r>
              <a:rPr lang="en-US" sz="2600" b="1" dirty="0">
                <a:latin typeface="Bamini" pitchFamily="2" charset="0"/>
              </a:rPr>
              <a:t>; </a:t>
            </a:r>
            <a:r>
              <a:rPr lang="en-US" sz="2600" b="1" dirty="0" err="1">
                <a:latin typeface="Bamini" pitchFamily="2" charset="0"/>
              </a:rPr>
              <a:t>jpwid</a:t>
            </a:r>
            <a:r>
              <a:rPr lang="en-US" sz="2600" b="1" dirty="0">
                <a:latin typeface="Bamini" pitchFamily="2" charset="0"/>
              </a:rPr>
              <a:t> </a:t>
            </a:r>
            <a:r>
              <a:rPr lang="en-US" sz="2600" b="1" dirty="0" err="1" smtClean="0">
                <a:latin typeface="Bamini" pitchFamily="2" charset="0"/>
              </a:rPr>
              <a:t>tsh;j;jy</a:t>
            </a:r>
            <a:r>
              <a:rPr lang="en-US" sz="2600" b="1" dirty="0" smtClean="0">
                <a:latin typeface="Bamini" pitchFamily="2" charset="0"/>
              </a:rPr>
              <a:t>;.</a:t>
            </a:r>
            <a:endParaRPr lang="en-US" sz="2000" b="1" dirty="0">
              <a:latin typeface="Bamin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033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381000"/>
            <a:ext cx="10210800" cy="6248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fzpjj;jpy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Njh;e;jtuhf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jpfo</a:t>
            </a:r>
            <a:r>
              <a:rPr lang="en-US" b="1" dirty="0">
                <a:latin typeface="Bamini" pitchFamily="2" charset="0"/>
              </a:rPr>
              <a:t> 8 </a:t>
            </a:r>
            <a:r>
              <a:rPr lang="en-US" b="1" dirty="0" err="1">
                <a:latin typeface="Bamini" pitchFamily="2" charset="0"/>
              </a:rPr>
              <a:t>Fzhjpraq;fisg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ngw;wpUj;jy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mtrpak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vd;fpwhh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kfhtPuh</a:t>
            </a:r>
            <a:r>
              <a:rPr lang="en-US" b="1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1. </a:t>
            </a:r>
            <a:r>
              <a:rPr lang="ta-IN" dirty="0" smtClean="0">
                <a:latin typeface="Bamini" pitchFamily="2" charset="0"/>
              </a:rPr>
              <a:t> </a:t>
            </a:r>
            <a:r>
              <a:rPr lang="en-US" dirty="0" err="1" smtClean="0">
                <a:latin typeface="Bamini" pitchFamily="2" charset="0"/>
              </a:rPr>
              <a:t>tpiue;J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nra;jy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2.	</a:t>
            </a:r>
            <a:r>
              <a:rPr lang="en-US" dirty="0" err="1">
                <a:latin typeface="Bamini" pitchFamily="2" charset="0"/>
              </a:rPr>
              <a:t>Mokhf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rpe;jpj;jy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3. 	</a:t>
            </a:r>
            <a:r>
              <a:rPr lang="en-US" dirty="0" err="1">
                <a:latin typeface="Bamini" pitchFamily="2" charset="0"/>
              </a:rPr>
              <a:t>gFj;jhuha;jy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4.	</a:t>
            </a:r>
            <a:r>
              <a:rPr lang="en-US" dirty="0" err="1">
                <a:latin typeface="Bamini" pitchFamily="2" charset="0"/>
              </a:rPr>
              <a:t>tpiuthf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Ghpe;J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nfhs;Sjy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5.	</a:t>
            </a:r>
            <a:r>
              <a:rPr lang="en-US" dirty="0" err="1">
                <a:latin typeface="Bamini" pitchFamily="2" charset="0"/>
              </a:rPr>
              <a:t>cz;ikia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Muha;e;J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KbT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nra;jy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6. 	</a:t>
            </a:r>
            <a:r>
              <a:rPr lang="en-US" dirty="0" err="1">
                <a:latin typeface="Bamini" pitchFamily="2" charset="0"/>
              </a:rPr>
              <a:t>mjpf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epidthw;wiyg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ngw;wpUj;jy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7.	</a:t>
            </a:r>
            <a:r>
              <a:rPr lang="en-US" dirty="0" err="1">
                <a:latin typeface="Bamini" pitchFamily="2" charset="0"/>
              </a:rPr>
              <a:t>jhNd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rpe;jpj;jwpjy</a:t>
            </a:r>
            <a:r>
              <a:rPr lang="en-US" dirty="0">
                <a:latin typeface="Bamini" pitchFamily="2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Bamini" pitchFamily="2" charset="0"/>
              </a:rPr>
              <a:t> 8.	</a:t>
            </a:r>
            <a:r>
              <a:rPr lang="en-US" dirty="0" err="1">
                <a:latin typeface="Bamini" pitchFamily="2" charset="0"/>
              </a:rPr>
              <a:t>njhpe;jjpypUe;J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njhpahij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fz;lwpjy</a:t>
            </a:r>
            <a:endParaRPr lang="en-US" dirty="0">
              <a:latin typeface="Bamini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2007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"/>
            <a:ext cx="10668000" cy="62484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3100" b="1" dirty="0" err="1" smtClean="0">
                <a:latin typeface="Bamini" pitchFamily="2" charset="0"/>
              </a:rPr>
              <a:t>Rakhf</a:t>
            </a:r>
            <a:r>
              <a:rPr lang="en-US" sz="3100" b="1" dirty="0" smtClean="0">
                <a:latin typeface="Bamini" pitchFamily="2" charset="0"/>
              </a:rPr>
              <a:t> </a:t>
            </a:r>
            <a:r>
              <a:rPr lang="en-US" sz="3100" b="1" dirty="0" err="1">
                <a:latin typeface="Bamini" pitchFamily="2" charset="0"/>
              </a:rPr>
              <a:t>nray;gly</a:t>
            </a:r>
            <a:r>
              <a:rPr lang="en-US" sz="3100" b="1" dirty="0">
                <a:latin typeface="Bamini" pitchFamily="2" charset="0"/>
              </a:rPr>
              <a:t>;: </a:t>
            </a:r>
            <a:endParaRPr lang="en-US" sz="3100" b="1" dirty="0" smtClean="0">
              <a:latin typeface="Bamini" pitchFamily="2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100" b="1" dirty="0">
                <a:latin typeface="Bamini" pitchFamily="2" charset="0"/>
              </a:rPr>
              <a:t>	</a:t>
            </a:r>
            <a:r>
              <a:rPr lang="en-US" sz="3100" dirty="0" err="1" smtClean="0">
                <a:latin typeface="Bamini" pitchFamily="2" charset="0"/>
              </a:rPr>
              <a:t>jd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Kaw;rpahy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fw;gJ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vd;gJ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fzpjj;jpd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Kf;fpa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gz;ghFk</a:t>
            </a:r>
            <a:r>
              <a:rPr lang="en-US" sz="3100" dirty="0">
                <a:latin typeface="Bamini" pitchFamily="2" charset="0"/>
              </a:rPr>
              <a:t>;.  ,</a:t>
            </a:r>
            <a:r>
              <a:rPr lang="en-US" sz="3100" dirty="0" err="1">
                <a:latin typeface="Bamini" pitchFamily="2" charset="0"/>
              </a:rPr>
              <a:t>g;ghlkhdJ</a:t>
            </a:r>
            <a:r>
              <a:rPr lang="en-US" sz="3100" dirty="0">
                <a:latin typeface="Bamini" pitchFamily="2" charset="0"/>
              </a:rPr>
              <a:t> Ra </a:t>
            </a:r>
            <a:r>
              <a:rPr lang="en-US" sz="3100" dirty="0" err="1">
                <a:latin typeface="Bamini" pitchFamily="2" charset="0"/>
              </a:rPr>
              <a:t>fw;wiy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ek;Ks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tsh;f;Fk</a:t>
            </a:r>
            <a:r>
              <a:rPr lang="en-US" sz="3100" dirty="0">
                <a:latin typeface="Bamini" pitchFamily="2" charset="0"/>
              </a:rPr>
              <a:t>;.  </a:t>
            </a:r>
            <a:r>
              <a:rPr lang="en-US" sz="3100" dirty="0" err="1">
                <a:latin typeface="Bamini" pitchFamily="2" charset="0"/>
              </a:rPr>
              <a:t>gpur;ridfis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rhpahf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mZfTk</a:t>
            </a:r>
            <a:r>
              <a:rPr lang="en-US" sz="3100" dirty="0">
                <a:latin typeface="Bamini" pitchFamily="2" charset="0"/>
              </a:rPr>
              <a:t>;&gt; </a:t>
            </a:r>
            <a:r>
              <a:rPr lang="en-US" sz="3100" dirty="0" err="1">
                <a:latin typeface="Bamini" pitchFamily="2" charset="0"/>
              </a:rPr>
              <a:t>jPh;f;fTk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gl;rj;jpy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mJ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jd;dk;gpf;ifia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tsh;f;fpwJ</a:t>
            </a:r>
            <a:r>
              <a:rPr lang="en-US" sz="3100" dirty="0" smtClean="0">
                <a:latin typeface="Bamini" pitchFamily="2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3100" b="1" dirty="0" err="1" smtClean="0">
                <a:latin typeface="Bamini" pitchFamily="2" charset="0"/>
              </a:rPr>
              <a:t>ntspg;gLj;Jk</a:t>
            </a:r>
            <a:r>
              <a:rPr lang="en-US" sz="3100" b="1" dirty="0">
                <a:latin typeface="Bamini" pitchFamily="2" charset="0"/>
              </a:rPr>
              <a:t>; </a:t>
            </a:r>
            <a:r>
              <a:rPr lang="en-US" sz="3100" b="1" dirty="0" err="1">
                <a:latin typeface="Bamini" pitchFamily="2" charset="0"/>
              </a:rPr>
              <a:t>jpwd</a:t>
            </a:r>
            <a:r>
              <a:rPr lang="en-US" sz="3100" b="1" dirty="0" smtClean="0">
                <a:latin typeface="Bamini" pitchFamily="2" charset="0"/>
              </a:rPr>
              <a:t>;: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100" dirty="0">
                <a:latin typeface="Bamini" pitchFamily="2" charset="0"/>
              </a:rPr>
              <a:t>	</a:t>
            </a:r>
            <a:r>
              <a:rPr lang="en-US" sz="3100" dirty="0" err="1">
                <a:latin typeface="Bamini" pitchFamily="2" charset="0"/>
              </a:rPr>
              <a:t>md;whl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tho;tpy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njspthf</a:t>
            </a:r>
            <a:r>
              <a:rPr lang="en-US" sz="3100" dirty="0">
                <a:latin typeface="Bamini" pitchFamily="2" charset="0"/>
              </a:rPr>
              <a:t>&gt; </a:t>
            </a:r>
            <a:r>
              <a:rPr lang="en-US" sz="3100" dirty="0" err="1">
                <a:latin typeface="Bamini" pitchFamily="2" charset="0"/>
              </a:rPr>
              <a:t>Jy;ypakhf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 smtClean="0">
                <a:latin typeface="Bamini" pitchFamily="2" charset="0"/>
              </a:rPr>
              <a:t>xU</a:t>
            </a:r>
            <a:r>
              <a:rPr lang="en-US" sz="3100" dirty="0" smtClean="0">
                <a:latin typeface="Bamini" pitchFamily="2" charset="0"/>
              </a:rPr>
              <a:t> </a:t>
            </a:r>
            <a:r>
              <a:rPr lang="en-US" sz="2300" dirty="0" err="1" smtClean="0">
                <a:latin typeface="Bamini" pitchFamily="2" charset="0"/>
              </a:rPr>
              <a:t>கருத்தை</a:t>
            </a:r>
            <a:r>
              <a:rPr lang="en-US" sz="3100" dirty="0" smtClean="0">
                <a:latin typeface="Bamini" pitchFamily="2" charset="0"/>
              </a:rPr>
              <a:t> </a:t>
            </a:r>
            <a:r>
              <a:rPr lang="en-US" sz="3100" dirty="0" err="1" smtClean="0">
                <a:latin typeface="Bamini" pitchFamily="2" charset="0"/>
              </a:rPr>
              <a:t>ntspg;gLj;JtJ</a:t>
            </a:r>
            <a:r>
              <a:rPr lang="en-US" sz="3100" dirty="0" smtClean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xUthpd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nrhj;J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vdyhk</a:t>
            </a:r>
            <a:r>
              <a:rPr lang="en-US" sz="3100" dirty="0">
                <a:latin typeface="Bamini" pitchFamily="2" charset="0"/>
              </a:rPr>
              <a:t>;.  </a:t>
            </a:r>
            <a:r>
              <a:rPr lang="en-US" sz="3100" dirty="0" err="1">
                <a:latin typeface="Bamini" pitchFamily="2" charset="0"/>
              </a:rPr>
              <a:t>fzpj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ghlkhdJ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vg;nghOJk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rhpahd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nrhw;fs</a:t>
            </a:r>
            <a:r>
              <a:rPr lang="en-US" sz="3100" dirty="0">
                <a:latin typeface="Bamini" pitchFamily="2" charset="0"/>
              </a:rPr>
              <a:t>;&gt; </a:t>
            </a:r>
            <a:r>
              <a:rPr lang="en-US" sz="3100" dirty="0" err="1">
                <a:latin typeface="Bamini" pitchFamily="2" charset="0"/>
              </a:rPr>
              <a:t>njhpT</a:t>
            </a:r>
            <a:r>
              <a:rPr lang="en-US" sz="3100" dirty="0">
                <a:latin typeface="Bamini" pitchFamily="2" charset="0"/>
              </a:rPr>
              <a:t>&gt; </a:t>
            </a:r>
            <a:r>
              <a:rPr lang="en-US" sz="3100" dirty="0" err="1">
                <a:latin typeface="Bamini" pitchFamily="2" charset="0"/>
              </a:rPr>
              <a:t>gad;gLj;Jk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tof;fk</a:t>
            </a:r>
            <a:r>
              <a:rPr lang="en-US" sz="3100" dirty="0">
                <a:latin typeface="Bamini" pitchFamily="2" charset="0"/>
              </a:rPr>
              <a:t>;&gt; </a:t>
            </a:r>
            <a:r>
              <a:rPr lang="en-US" sz="3100" dirty="0" err="1">
                <a:latin typeface="Bamini" pitchFamily="2" charset="0"/>
              </a:rPr>
              <a:t>ntspg;gLj;Jtjpy</a:t>
            </a:r>
            <a:r>
              <a:rPr lang="en-US" sz="3100" dirty="0">
                <a:latin typeface="Bamini" pitchFamily="2" charset="0"/>
              </a:rPr>
              <a:t>; </a:t>
            </a:r>
            <a:r>
              <a:rPr lang="en-US" sz="3100" dirty="0" err="1">
                <a:latin typeface="Bamini" pitchFamily="2" charset="0"/>
              </a:rPr>
              <a:t>ijhPak</a:t>
            </a:r>
            <a:r>
              <a:rPr lang="en-US" sz="3100" dirty="0">
                <a:latin typeface="Bamini" pitchFamily="2" charset="0"/>
              </a:rPr>
              <a:t>;&gt; </a:t>
            </a:r>
            <a:r>
              <a:rPr lang="en-US" sz="3100" dirty="0" err="1">
                <a:latin typeface="Bamini" pitchFamily="2" charset="0"/>
              </a:rPr>
              <a:t>Jy;ypak</a:t>
            </a:r>
            <a:r>
              <a:rPr lang="en-US" sz="3100" dirty="0">
                <a:latin typeface="Bamini" pitchFamily="2" charset="0"/>
              </a:rPr>
              <a:t>;&gt; </a:t>
            </a:r>
            <a:r>
              <a:rPr lang="en-US" sz="3100" dirty="0" err="1">
                <a:latin typeface="Bamini" pitchFamily="2" charset="0"/>
              </a:rPr>
              <a:t>njspT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Mfpa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>
                <a:latin typeface="Bamini" pitchFamily="2" charset="0"/>
              </a:rPr>
              <a:t>gz;Gfis</a:t>
            </a:r>
            <a:r>
              <a:rPr lang="en-US" sz="3100" dirty="0">
                <a:latin typeface="Bamini" pitchFamily="2" charset="0"/>
              </a:rPr>
              <a:t> </a:t>
            </a:r>
            <a:r>
              <a:rPr lang="en-US" sz="3100" dirty="0" err="1" smtClean="0">
                <a:latin typeface="Bamini" pitchFamily="2" charset="0"/>
              </a:rPr>
              <a:t>tsh;fpd;wJ</a:t>
            </a:r>
            <a:r>
              <a:rPr lang="en-US" sz="3100" dirty="0" smtClean="0">
                <a:latin typeface="Bamini" pitchFamily="2" charset="0"/>
              </a:rPr>
              <a:t>.</a:t>
            </a:r>
            <a:endParaRPr lang="en-US" sz="3100" dirty="0">
              <a:latin typeface="Bamin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71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457200"/>
            <a:ext cx="10287000" cy="58674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b="1" dirty="0" err="1">
                <a:latin typeface="Bamini" pitchFamily="2" charset="0"/>
              </a:rPr>
              <a:t>fz;lwpAk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 smtClean="0">
                <a:latin typeface="Bamini" pitchFamily="2" charset="0"/>
              </a:rPr>
              <a:t>kdg;ghq;F</a:t>
            </a:r>
            <a:r>
              <a:rPr lang="en-US" b="1" dirty="0" smtClean="0">
                <a:latin typeface="Bamini" pitchFamily="2" charset="0"/>
              </a:rPr>
              <a:t>:</a:t>
            </a:r>
            <a:endParaRPr lang="en-US" dirty="0">
              <a:latin typeface="Bamini" pitchFamily="2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dirty="0">
                <a:latin typeface="Bamini" pitchFamily="2" charset="0"/>
              </a:rPr>
              <a:t>	</a:t>
            </a:r>
            <a:r>
              <a:rPr lang="en-US" dirty="0" err="1">
                <a:latin typeface="Bamini" pitchFamily="2" charset="0"/>
              </a:rPr>
              <a:t>gpur;ridfisj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jPh;j;jy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vd;gJ</a:t>
            </a:r>
            <a:r>
              <a:rPr lang="en-US" dirty="0">
                <a:latin typeface="Bamini" pitchFamily="2" charset="0"/>
              </a:rPr>
              <a:t> </a:t>
            </a:r>
            <a:r>
              <a:rPr lang="ta-IN" sz="1700" dirty="0" smtClean="0">
                <a:latin typeface="Bamini" pitchFamily="2" charset="0"/>
              </a:rPr>
              <a:t>புதியதை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gilf;Fk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jpwdpd;wp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epfohJ</a:t>
            </a:r>
            <a:r>
              <a:rPr lang="en-US" dirty="0">
                <a:latin typeface="Bamini" pitchFamily="2" charset="0"/>
              </a:rPr>
              <a:t>.  </a:t>
            </a:r>
            <a:r>
              <a:rPr lang="en-US" dirty="0" err="1" smtClean="0">
                <a:latin typeface="Bamini" pitchFamily="2" charset="0"/>
              </a:rPr>
              <a:t>fz;Lgpbg;GfSf;F</a:t>
            </a:r>
            <a:r>
              <a:rPr lang="en-US" dirty="0" smtClean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ek;ik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mioj;J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nry;Yk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njhlh;tz;b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fzpjkhFk</a:t>
            </a:r>
            <a:r>
              <a:rPr lang="en-US" dirty="0" smtClean="0">
                <a:latin typeface="Bamini" pitchFamily="2" charset="0"/>
              </a:rPr>
              <a:t>;.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b="1" dirty="0" err="1" smtClean="0">
                <a:latin typeface="Bamini" pitchFamily="2" charset="0"/>
              </a:rPr>
              <a:t>jh;f;fhPjpahf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rpe;jpj;jy</a:t>
            </a:r>
            <a:r>
              <a:rPr lang="en-US" b="1" dirty="0" smtClean="0">
                <a:latin typeface="Bamini" pitchFamily="2" charset="0"/>
              </a:rPr>
              <a:t>;:</a:t>
            </a:r>
            <a:endParaRPr lang="en-US" dirty="0" smtClean="0">
              <a:latin typeface="Bamini" pitchFamily="2" charset="0"/>
            </a:endParaRPr>
          </a:p>
          <a:p>
            <a:pPr algn="just">
              <a:lnSpc>
                <a:spcPct val="160000"/>
              </a:lnSpc>
            </a:pPr>
            <a:r>
              <a:rPr lang="en-US" dirty="0" err="1" smtClean="0">
                <a:latin typeface="Bamini" pitchFamily="2" charset="0"/>
              </a:rPr>
              <a:t>tbtpay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vd;gJ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eilKiw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jh;f;fk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vdyhk</a:t>
            </a:r>
            <a:r>
              <a:rPr lang="en-US" dirty="0">
                <a:latin typeface="Bamini" pitchFamily="2" charset="0"/>
              </a:rPr>
              <a:t>;.  </a:t>
            </a:r>
            <a:r>
              <a:rPr lang="en-US" dirty="0" err="1">
                <a:latin typeface="Bamini" pitchFamily="2" charset="0"/>
              </a:rPr>
              <a:t>Vnddpy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dirty="0" err="1">
                <a:latin typeface="Bamini" pitchFamily="2" charset="0"/>
              </a:rPr>
              <a:t>mJ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eilKiwapy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vspikahfg</a:t>
            </a:r>
            <a:r>
              <a:rPr lang="en-US" b="1" dirty="0">
                <a:latin typeface="Bamini" pitchFamily="2" charset="0"/>
              </a:rPr>
              <a:t>; </a:t>
            </a:r>
            <a:r>
              <a:rPr lang="en-US" b="1" dirty="0" err="1">
                <a:latin typeface="Bamini" pitchFamily="2" charset="0"/>
              </a:rPr>
              <a:t>czuf</a:t>
            </a:r>
            <a:r>
              <a:rPr lang="en-US" b="1" dirty="0">
                <a:latin typeface="Bamini" pitchFamily="2" charset="0"/>
              </a:rPr>
              <a:t>; $</a:t>
            </a:r>
            <a:r>
              <a:rPr lang="en-US" b="1" dirty="0" err="1">
                <a:latin typeface="Bamini" pitchFamily="2" charset="0"/>
              </a:rPr>
              <a:t>baJkhd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fhuzfhhPa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tpjpfis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cs;slf;fpaJ</a:t>
            </a:r>
            <a:r>
              <a:rPr lang="en-US" dirty="0">
                <a:latin typeface="Bamini" pitchFamily="2" charset="0"/>
              </a:rPr>
              <a:t> </a:t>
            </a:r>
            <a:r>
              <a:rPr lang="en-US" dirty="0" err="1">
                <a:latin typeface="Bamini" pitchFamily="2" charset="0"/>
              </a:rPr>
              <a:t>vd;fpwhh</a:t>
            </a:r>
            <a:r>
              <a:rPr lang="en-US" dirty="0">
                <a:latin typeface="Bamini" pitchFamily="2" charset="0"/>
              </a:rPr>
              <a:t>; </a:t>
            </a:r>
            <a:r>
              <a:rPr lang="en-US" b="1" dirty="0">
                <a:latin typeface="Bamini" pitchFamily="2" charset="0"/>
              </a:rPr>
              <a:t>B</a:t>
            </a:r>
            <a:r>
              <a:rPr lang="en-US" b="1" dirty="0" smtClean="0">
                <a:latin typeface="Bamini" pitchFamily="2" charset="0"/>
              </a:rPr>
              <a:t>. </a:t>
            </a:r>
            <a:r>
              <a:rPr lang="en-US" b="1" dirty="0" err="1" smtClean="0">
                <a:latin typeface="Bamini" pitchFamily="2" charset="0"/>
              </a:rPr>
              <a:t>Myk;gh;l</a:t>
            </a:r>
            <a:r>
              <a:rPr lang="en-US" b="1" dirty="0">
                <a:latin typeface="Bamini" pitchFamily="2" charset="0"/>
              </a:rPr>
              <a:t>;.</a:t>
            </a:r>
          </a:p>
          <a:p>
            <a:pPr algn="just">
              <a:lnSpc>
                <a:spcPct val="160000"/>
              </a:lnSpc>
            </a:pPr>
            <a:r>
              <a:rPr lang="en-US" dirty="0" smtClean="0">
                <a:latin typeface="Bamini" pitchFamily="2" charset="0"/>
              </a:rPr>
              <a:t>“</a:t>
            </a:r>
            <a:r>
              <a:rPr lang="en-US" b="1" dirty="0" err="1" smtClean="0">
                <a:latin typeface="Bamini" pitchFamily="2" charset="0"/>
              </a:rPr>
              <a:t>FwpaPl;L</a:t>
            </a:r>
            <a:r>
              <a:rPr lang="en-US" b="1" dirty="0" smtClean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jh;f;fNk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fzpjk</a:t>
            </a:r>
            <a:r>
              <a:rPr lang="en-US" b="1" dirty="0">
                <a:latin typeface="Bamini" pitchFamily="2" charset="0"/>
              </a:rPr>
              <a:t>;&gt; </a:t>
            </a:r>
            <a:r>
              <a:rPr lang="en-US" b="1" dirty="0" err="1">
                <a:latin typeface="Bamini" pitchFamily="2" charset="0"/>
              </a:rPr>
              <a:t>fzpjNk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FwpaPl;L</a:t>
            </a:r>
            <a:r>
              <a:rPr lang="en-US" b="1" dirty="0">
                <a:latin typeface="Bamini" pitchFamily="2" charset="0"/>
              </a:rPr>
              <a:t> </a:t>
            </a:r>
            <a:r>
              <a:rPr lang="en-US" b="1" dirty="0" err="1">
                <a:latin typeface="Bamini" pitchFamily="2" charset="0"/>
              </a:rPr>
              <a:t>jh;f;fk</a:t>
            </a:r>
            <a:r>
              <a:rPr lang="en-US" b="1" dirty="0" smtClean="0">
                <a:latin typeface="Bamini" pitchFamily="2" charset="0"/>
              </a:rPr>
              <a:t>;” </a:t>
            </a:r>
            <a:r>
              <a:rPr lang="en-US" b="1" dirty="0" err="1" smtClean="0">
                <a:latin typeface="Bamini" pitchFamily="2" charset="0"/>
              </a:rPr>
              <a:t>vd;fpwhh</a:t>
            </a:r>
            <a:r>
              <a:rPr lang="en-US" b="1" dirty="0" smtClean="0">
                <a:latin typeface="Bamini" pitchFamily="2" charset="0"/>
              </a:rPr>
              <a:t>; </a:t>
            </a:r>
            <a:r>
              <a:rPr lang="en-US" b="1" dirty="0" err="1" smtClean="0">
                <a:latin typeface="Bamini" pitchFamily="2" charset="0"/>
              </a:rPr>
              <a:t>nfa;rh</a:t>
            </a:r>
            <a:r>
              <a:rPr lang="en-US" b="1" dirty="0" smtClean="0">
                <a:latin typeface="Bamini" pitchFamily="2" charset="0"/>
              </a:rPr>
              <a:t>;.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3910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666</TotalTime>
  <Words>1718</Words>
  <Application>Microsoft Office PowerPoint</Application>
  <PresentationFormat>Custom</PresentationFormat>
  <Paragraphs>238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Solstice</vt:lpstr>
      <vt:lpstr>fâj¥ ghl¤Â‰fhd f‰wš éisÎfŸ  உயர் bjhl¡f ãiy</vt:lpstr>
      <vt:lpstr>Njrpa fiyj;jpl;lj;jpy;  fzpj ghlk;</vt:lpstr>
      <vt:lpstr>njhlf;f fy;tp gUtk;:</vt:lpstr>
      <vt:lpstr>Slide 4</vt:lpstr>
      <vt:lpstr>fzpj ghlj;jpl;lk; </vt:lpstr>
      <vt:lpstr>gs;spf; fzpjk; fw;gjd; Nehf;fq;fs;</vt:lpstr>
      <vt:lpstr>Slide 7</vt:lpstr>
      <vt:lpstr>Slide 8</vt:lpstr>
      <vt:lpstr>Slide 9</vt:lpstr>
      <vt:lpstr>Slide 10</vt:lpstr>
      <vt:lpstr>Slide 11</vt:lpstr>
      <vt:lpstr>ஏன் இந்த பயிற்சி?</vt:lpstr>
      <vt:lpstr>தேசிய திறனைடவு ஆய்வு </vt:lpstr>
      <vt:lpstr>தேசிய திறனடைவு ஆய்வு</vt:lpstr>
      <vt:lpstr> வகுப்பு: 8 </vt:lpstr>
      <vt:lpstr>செயல் 1 (முன்னறிவு) - குழு செயல்பாடு </vt:lpstr>
      <vt:lpstr>செயல் 1</vt:lpstr>
      <vt:lpstr>செயல் 1</vt:lpstr>
      <vt:lpstr>செயல் 2 (தனி நபர் செயல்பாடு)</vt:lpstr>
      <vt:lpstr>செயல் 2 (தனி நபர் செயல்பாடு)</vt:lpstr>
      <vt:lpstr>செயல் 3 (குழு செயல்பாடு)</vt:lpstr>
      <vt:lpstr>செயல் 3 (குழு செயல்பாடு)</vt:lpstr>
      <vt:lpstr>செயல் 4</vt:lpstr>
      <vt:lpstr>செயல் 5:  இரு விகிதமுறு எண்களின்  வித்தியாசம் எப்பொழுதும்   ஒரு விகிதமுறு எண்ணே</vt:lpstr>
      <vt:lpstr>செயல் 6 </vt:lpstr>
      <vt:lpstr>செயல் 6</vt:lpstr>
      <vt:lpstr>செயல் 6</vt:lpstr>
      <vt:lpstr>செயல் 7 இரு விகிதமுறு எண்களின் வகுத்தல் மற்றுமொரு விகிதமுறு எண்ணா என சரிபார்த்தல்</vt:lpstr>
      <vt:lpstr>மதிப்பீடு: (பூர்த்தி செய்தல்)</vt:lpstr>
      <vt:lpstr>தேசிய திறனாய்வு வகை வினாக்கள்:</vt:lpstr>
      <vt:lpstr>தேசிய திறனாய்வு வகை வினாக்கள்:</vt:lpstr>
      <vt:lpstr>வகுப்பு: 6</vt:lpstr>
      <vt:lpstr>செயல் 1</vt:lpstr>
      <vt:lpstr>செயல் 1</vt:lpstr>
      <vt:lpstr>மதிப்பீடு </vt:lpstr>
      <vt:lpstr>NAS  வினாக்கள் </vt:lpstr>
      <vt:lpstr>செயல் - 2 </vt:lpstr>
      <vt:lpstr>செயல் - 2 </vt:lpstr>
      <vt:lpstr>கலந்துரையாடல்: </vt:lpstr>
      <vt:lpstr>செயல்:3 </vt:lpstr>
      <vt:lpstr>Slide 41</vt:lpstr>
      <vt:lpstr>Slide 42</vt:lpstr>
      <vt:lpstr>மதிப்பீடு வினாக்கள்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கணிதப் பாடத்திற்கான கற்றல் விளைவுகள்</dc:title>
  <dc:creator>A.SENTHIL RAJ</dc:creator>
  <cp:lastModifiedBy>hp1</cp:lastModifiedBy>
  <cp:revision>150</cp:revision>
  <dcterms:created xsi:type="dcterms:W3CDTF">2017-08-23T09:58:09Z</dcterms:created>
  <dcterms:modified xsi:type="dcterms:W3CDTF">2019-10-01T05:37:18Z</dcterms:modified>
</cp:coreProperties>
</file>